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38" r:id="rId2"/>
  </p:sldMasterIdLst>
  <p:notesMasterIdLst>
    <p:notesMasterId r:id="rId32"/>
  </p:notesMasterIdLst>
  <p:sldIdLst>
    <p:sldId id="256" r:id="rId3"/>
    <p:sldId id="336" r:id="rId4"/>
    <p:sldId id="360" r:id="rId5"/>
    <p:sldId id="337" r:id="rId6"/>
    <p:sldId id="343" r:id="rId7"/>
    <p:sldId id="361" r:id="rId8"/>
    <p:sldId id="380" r:id="rId9"/>
    <p:sldId id="381" r:id="rId10"/>
    <p:sldId id="383" r:id="rId11"/>
    <p:sldId id="384" r:id="rId12"/>
    <p:sldId id="385" r:id="rId13"/>
    <p:sldId id="386" r:id="rId14"/>
    <p:sldId id="387" r:id="rId15"/>
    <p:sldId id="388" r:id="rId16"/>
    <p:sldId id="394" r:id="rId17"/>
    <p:sldId id="372" r:id="rId18"/>
    <p:sldId id="342" r:id="rId19"/>
    <p:sldId id="395" r:id="rId20"/>
    <p:sldId id="389" r:id="rId21"/>
    <p:sldId id="390" r:id="rId22"/>
    <p:sldId id="391" r:id="rId23"/>
    <p:sldId id="392" r:id="rId24"/>
    <p:sldId id="371" r:id="rId25"/>
    <p:sldId id="393" r:id="rId26"/>
    <p:sldId id="365" r:id="rId27"/>
    <p:sldId id="351" r:id="rId28"/>
    <p:sldId id="352" r:id="rId29"/>
    <p:sldId id="366" r:id="rId30"/>
    <p:sldId id="269"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21"/>
    <p:restoredTop sz="94675"/>
  </p:normalViewPr>
  <p:slideViewPr>
    <p:cSldViewPr snapToGrid="0">
      <p:cViewPr varScale="1">
        <p:scale>
          <a:sx n="103" d="100"/>
          <a:sy n="103" d="100"/>
        </p:scale>
        <p:origin x="192"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50DD8-ED30-43DA-BB19-BE19A94BD0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5DCB8BFD-798C-4EEE-9F66-8FC603BD9014}">
      <dgm:prSet phldrT="[Metin]" custT="1"/>
      <dgm:spPr/>
      <dgm:t>
        <a:bodyPr/>
        <a:lstStyle/>
        <a:p>
          <a:r>
            <a:rPr lang="tr-TR" sz="1600" dirty="0"/>
            <a:t>Yıllık iç değerlendirme süreçlerini izlemek ve</a:t>
          </a:r>
        </a:p>
      </dgm:t>
    </dgm:pt>
    <dgm:pt modelId="{B354FE8D-661B-41F6-B779-5BB883CB1D45}" type="parTrans" cxnId="{7547BF39-DD75-4C4D-B0DB-3024775D5A56}">
      <dgm:prSet/>
      <dgm:spPr/>
      <dgm:t>
        <a:bodyPr/>
        <a:lstStyle/>
        <a:p>
          <a:endParaRPr lang="tr-TR" sz="1600"/>
        </a:p>
      </dgm:t>
    </dgm:pt>
    <dgm:pt modelId="{80A0DDA1-95E6-430A-BB7C-7415A088DBAC}" type="sibTrans" cxnId="{7547BF39-DD75-4C4D-B0DB-3024775D5A56}">
      <dgm:prSet/>
      <dgm:spPr/>
      <dgm:t>
        <a:bodyPr/>
        <a:lstStyle/>
        <a:p>
          <a:endParaRPr lang="tr-TR" sz="1600"/>
        </a:p>
      </dgm:t>
    </dgm:pt>
    <dgm:pt modelId="{0D02DDC0-ED9F-473E-BBB0-CF890BE90C8D}">
      <dgm:prSet phldrT="[Metin]" custT="1"/>
      <dgm:spPr/>
      <dgm:t>
        <a:bodyPr/>
        <a:lstStyle/>
        <a:p>
          <a:r>
            <a:rPr lang="tr-TR" sz="1600" dirty="0"/>
            <a:t>Değerlendirme Programlarında esas alınmak üzere</a:t>
          </a:r>
        </a:p>
      </dgm:t>
    </dgm:pt>
    <dgm:pt modelId="{493ABA66-D530-47B4-9885-036A25B04C8D}" type="parTrans" cxnId="{0BA33E63-DF3B-4A83-BA80-F130BC2CD960}">
      <dgm:prSet/>
      <dgm:spPr/>
      <dgm:t>
        <a:bodyPr/>
        <a:lstStyle/>
        <a:p>
          <a:endParaRPr lang="tr-TR" sz="1600"/>
        </a:p>
      </dgm:t>
    </dgm:pt>
    <dgm:pt modelId="{BEBEAF73-C7D7-4522-B25E-96A7D83B1D50}" type="sibTrans" cxnId="{0BA33E63-DF3B-4A83-BA80-F130BC2CD960}">
      <dgm:prSet/>
      <dgm:spPr/>
      <dgm:t>
        <a:bodyPr/>
        <a:lstStyle/>
        <a:p>
          <a:endParaRPr lang="tr-TR" sz="1600"/>
        </a:p>
      </dgm:t>
    </dgm:pt>
    <dgm:pt modelId="{1C10E1EF-4AE7-4F61-B24F-B6D664DFB466}">
      <dgm:prSet phldrT="[Metin]" custT="1"/>
      <dgm:spPr/>
      <dgm:t>
        <a:bodyPr/>
        <a:lstStyle/>
        <a:p>
          <a:r>
            <a:rPr lang="tr-TR" sz="1600" dirty="0"/>
            <a:t>Kurum tarafından düzenli olarak hazırlanan rapordur. </a:t>
          </a:r>
        </a:p>
      </dgm:t>
    </dgm:pt>
    <dgm:pt modelId="{7FF82555-68B1-4376-BEFD-8B513CDB0EC0}" type="parTrans" cxnId="{C63B0359-80C7-4AF2-93F9-12B84AF09A94}">
      <dgm:prSet/>
      <dgm:spPr/>
      <dgm:t>
        <a:bodyPr/>
        <a:lstStyle/>
        <a:p>
          <a:endParaRPr lang="tr-TR" sz="1600"/>
        </a:p>
      </dgm:t>
    </dgm:pt>
    <dgm:pt modelId="{40C90512-97A1-470C-9109-0CA6D6565B54}" type="sibTrans" cxnId="{C63B0359-80C7-4AF2-93F9-12B84AF09A94}">
      <dgm:prSet/>
      <dgm:spPr/>
      <dgm:t>
        <a:bodyPr/>
        <a:lstStyle/>
        <a:p>
          <a:endParaRPr lang="tr-TR" sz="1600"/>
        </a:p>
      </dgm:t>
    </dgm:pt>
    <dgm:pt modelId="{80E8B0FF-32FF-46EA-A30B-B7DAD7926DAD}" type="pres">
      <dgm:prSet presAssocID="{CA450DD8-ED30-43DA-BB19-BE19A94BD05C}" presName="Name0" presStyleCnt="0">
        <dgm:presLayoutVars>
          <dgm:chMax val="7"/>
          <dgm:chPref val="7"/>
          <dgm:dir/>
        </dgm:presLayoutVars>
      </dgm:prSet>
      <dgm:spPr/>
    </dgm:pt>
    <dgm:pt modelId="{2DA0A2E7-0942-4AA3-95D1-AE6FF5A29530}" type="pres">
      <dgm:prSet presAssocID="{CA450DD8-ED30-43DA-BB19-BE19A94BD05C}" presName="Name1" presStyleCnt="0"/>
      <dgm:spPr/>
    </dgm:pt>
    <dgm:pt modelId="{DCD9B132-0176-4D0E-8C1C-45BA7757D0B9}" type="pres">
      <dgm:prSet presAssocID="{CA450DD8-ED30-43DA-BB19-BE19A94BD05C}" presName="cycle" presStyleCnt="0"/>
      <dgm:spPr/>
    </dgm:pt>
    <dgm:pt modelId="{D04E9EBD-B0FF-42A4-8C18-33C6DA25B67C}" type="pres">
      <dgm:prSet presAssocID="{CA450DD8-ED30-43DA-BB19-BE19A94BD05C}" presName="srcNode" presStyleLbl="node1" presStyleIdx="0" presStyleCnt="3"/>
      <dgm:spPr/>
    </dgm:pt>
    <dgm:pt modelId="{1D961864-F23A-489E-9DB4-59574269D9C9}" type="pres">
      <dgm:prSet presAssocID="{CA450DD8-ED30-43DA-BB19-BE19A94BD05C}" presName="conn" presStyleLbl="parChTrans1D2" presStyleIdx="0" presStyleCnt="1"/>
      <dgm:spPr/>
    </dgm:pt>
    <dgm:pt modelId="{1BFA60F1-ADE3-4597-885C-26A616870CC0}" type="pres">
      <dgm:prSet presAssocID="{CA450DD8-ED30-43DA-BB19-BE19A94BD05C}" presName="extraNode" presStyleLbl="node1" presStyleIdx="0" presStyleCnt="3"/>
      <dgm:spPr/>
    </dgm:pt>
    <dgm:pt modelId="{33B2210A-E7E3-49F6-96C2-43F61E76C781}" type="pres">
      <dgm:prSet presAssocID="{CA450DD8-ED30-43DA-BB19-BE19A94BD05C}" presName="dstNode" presStyleLbl="node1" presStyleIdx="0" presStyleCnt="3"/>
      <dgm:spPr/>
    </dgm:pt>
    <dgm:pt modelId="{2B66549B-3E61-4379-ACB1-088A3686F3E1}" type="pres">
      <dgm:prSet presAssocID="{5DCB8BFD-798C-4EEE-9F66-8FC603BD9014}" presName="text_1" presStyleLbl="node1" presStyleIdx="0" presStyleCnt="3">
        <dgm:presLayoutVars>
          <dgm:bulletEnabled val="1"/>
        </dgm:presLayoutVars>
      </dgm:prSet>
      <dgm:spPr/>
    </dgm:pt>
    <dgm:pt modelId="{442D8BE3-C211-42DE-9C73-13E473C40810}" type="pres">
      <dgm:prSet presAssocID="{5DCB8BFD-798C-4EEE-9F66-8FC603BD9014}" presName="accent_1" presStyleCnt="0"/>
      <dgm:spPr/>
    </dgm:pt>
    <dgm:pt modelId="{8291DDD3-33F9-4930-B307-8407E271D01A}" type="pres">
      <dgm:prSet presAssocID="{5DCB8BFD-798C-4EEE-9F66-8FC603BD9014}" presName="accentRepeatNode" presStyleLbl="solidFgAcc1" presStyleIdx="0" presStyleCnt="3"/>
      <dgm:spPr/>
    </dgm:pt>
    <dgm:pt modelId="{2D1333B5-A4AA-46AA-BEFD-247EA80D5023}" type="pres">
      <dgm:prSet presAssocID="{0D02DDC0-ED9F-473E-BBB0-CF890BE90C8D}" presName="text_2" presStyleLbl="node1" presStyleIdx="1" presStyleCnt="3">
        <dgm:presLayoutVars>
          <dgm:bulletEnabled val="1"/>
        </dgm:presLayoutVars>
      </dgm:prSet>
      <dgm:spPr/>
    </dgm:pt>
    <dgm:pt modelId="{4741BE3C-1DBE-4B2B-90B3-B25D31117C4D}" type="pres">
      <dgm:prSet presAssocID="{0D02DDC0-ED9F-473E-BBB0-CF890BE90C8D}" presName="accent_2" presStyleCnt="0"/>
      <dgm:spPr/>
    </dgm:pt>
    <dgm:pt modelId="{BBAF3291-9E4A-4C5C-8B95-060E48DD5584}" type="pres">
      <dgm:prSet presAssocID="{0D02DDC0-ED9F-473E-BBB0-CF890BE90C8D}" presName="accentRepeatNode" presStyleLbl="solidFgAcc1" presStyleIdx="1" presStyleCnt="3"/>
      <dgm:spPr/>
    </dgm:pt>
    <dgm:pt modelId="{1A7DB1C9-CCC9-413E-AAA7-14F4668536CC}" type="pres">
      <dgm:prSet presAssocID="{1C10E1EF-4AE7-4F61-B24F-B6D664DFB466}" presName="text_3" presStyleLbl="node1" presStyleIdx="2" presStyleCnt="3">
        <dgm:presLayoutVars>
          <dgm:bulletEnabled val="1"/>
        </dgm:presLayoutVars>
      </dgm:prSet>
      <dgm:spPr/>
    </dgm:pt>
    <dgm:pt modelId="{929B302E-003C-4588-B57A-B21100AB6AA3}" type="pres">
      <dgm:prSet presAssocID="{1C10E1EF-4AE7-4F61-B24F-B6D664DFB466}" presName="accent_3" presStyleCnt="0"/>
      <dgm:spPr/>
    </dgm:pt>
    <dgm:pt modelId="{24E82587-4040-40F6-B0F5-1983C7CD51DA}" type="pres">
      <dgm:prSet presAssocID="{1C10E1EF-4AE7-4F61-B24F-B6D664DFB466}" presName="accentRepeatNode" presStyleLbl="solidFgAcc1" presStyleIdx="2" presStyleCnt="3"/>
      <dgm:spPr/>
    </dgm:pt>
  </dgm:ptLst>
  <dgm:cxnLst>
    <dgm:cxn modelId="{7547BF39-DD75-4C4D-B0DB-3024775D5A56}" srcId="{CA450DD8-ED30-43DA-BB19-BE19A94BD05C}" destId="{5DCB8BFD-798C-4EEE-9F66-8FC603BD9014}" srcOrd="0" destOrd="0" parTransId="{B354FE8D-661B-41F6-B779-5BB883CB1D45}" sibTransId="{80A0DDA1-95E6-430A-BB7C-7415A088DBAC}"/>
    <dgm:cxn modelId="{4888ED4C-B16D-4AF8-A308-8A23631B0E3D}" type="presOf" srcId="{CA450DD8-ED30-43DA-BB19-BE19A94BD05C}" destId="{80E8B0FF-32FF-46EA-A30B-B7DAD7926DAD}" srcOrd="0" destOrd="0" presId="urn:microsoft.com/office/officeart/2008/layout/VerticalCurvedList"/>
    <dgm:cxn modelId="{C63B0359-80C7-4AF2-93F9-12B84AF09A94}" srcId="{CA450DD8-ED30-43DA-BB19-BE19A94BD05C}" destId="{1C10E1EF-4AE7-4F61-B24F-B6D664DFB466}" srcOrd="2" destOrd="0" parTransId="{7FF82555-68B1-4376-BEFD-8B513CDB0EC0}" sibTransId="{40C90512-97A1-470C-9109-0CA6D6565B54}"/>
    <dgm:cxn modelId="{0BA33E63-DF3B-4A83-BA80-F130BC2CD960}" srcId="{CA450DD8-ED30-43DA-BB19-BE19A94BD05C}" destId="{0D02DDC0-ED9F-473E-BBB0-CF890BE90C8D}" srcOrd="1" destOrd="0" parTransId="{493ABA66-D530-47B4-9885-036A25B04C8D}" sibTransId="{BEBEAF73-C7D7-4522-B25E-96A7D83B1D50}"/>
    <dgm:cxn modelId="{E2132C6E-4765-466A-8F4D-5E023B79987A}" type="presOf" srcId="{0D02DDC0-ED9F-473E-BBB0-CF890BE90C8D}" destId="{2D1333B5-A4AA-46AA-BEFD-247EA80D5023}" srcOrd="0" destOrd="0" presId="urn:microsoft.com/office/officeart/2008/layout/VerticalCurvedList"/>
    <dgm:cxn modelId="{91CAF688-6603-4D05-9A8D-76A2F3DC234B}" type="presOf" srcId="{5DCB8BFD-798C-4EEE-9F66-8FC603BD9014}" destId="{2B66549B-3E61-4379-ACB1-088A3686F3E1}" srcOrd="0" destOrd="0" presId="urn:microsoft.com/office/officeart/2008/layout/VerticalCurvedList"/>
    <dgm:cxn modelId="{ECEB7B8C-DC06-4DB2-845C-58C48B0C6835}" type="presOf" srcId="{80A0DDA1-95E6-430A-BB7C-7415A088DBAC}" destId="{1D961864-F23A-489E-9DB4-59574269D9C9}" srcOrd="0" destOrd="0" presId="urn:microsoft.com/office/officeart/2008/layout/VerticalCurvedList"/>
    <dgm:cxn modelId="{D09385B9-59B9-4D2C-933C-6268936C06D3}" type="presOf" srcId="{1C10E1EF-4AE7-4F61-B24F-B6D664DFB466}" destId="{1A7DB1C9-CCC9-413E-AAA7-14F4668536CC}" srcOrd="0" destOrd="0" presId="urn:microsoft.com/office/officeart/2008/layout/VerticalCurvedList"/>
    <dgm:cxn modelId="{E94C472C-0987-4EEC-B7FE-42A81FB55B71}" type="presParOf" srcId="{80E8B0FF-32FF-46EA-A30B-B7DAD7926DAD}" destId="{2DA0A2E7-0942-4AA3-95D1-AE6FF5A29530}" srcOrd="0" destOrd="0" presId="urn:microsoft.com/office/officeart/2008/layout/VerticalCurvedList"/>
    <dgm:cxn modelId="{088113A8-BBCC-4A36-8CF8-D873D1D95BBC}" type="presParOf" srcId="{2DA0A2E7-0942-4AA3-95D1-AE6FF5A29530}" destId="{DCD9B132-0176-4D0E-8C1C-45BA7757D0B9}" srcOrd="0" destOrd="0" presId="urn:microsoft.com/office/officeart/2008/layout/VerticalCurvedList"/>
    <dgm:cxn modelId="{D3ED0BA9-B42C-4AE4-B354-617A54EBC757}" type="presParOf" srcId="{DCD9B132-0176-4D0E-8C1C-45BA7757D0B9}" destId="{D04E9EBD-B0FF-42A4-8C18-33C6DA25B67C}" srcOrd="0" destOrd="0" presId="urn:microsoft.com/office/officeart/2008/layout/VerticalCurvedList"/>
    <dgm:cxn modelId="{E7DD39F7-53B2-458C-8197-E5CA36959C4F}" type="presParOf" srcId="{DCD9B132-0176-4D0E-8C1C-45BA7757D0B9}" destId="{1D961864-F23A-489E-9DB4-59574269D9C9}" srcOrd="1" destOrd="0" presId="urn:microsoft.com/office/officeart/2008/layout/VerticalCurvedList"/>
    <dgm:cxn modelId="{D8140EF8-BF24-43A8-82FF-A62641D46D1D}" type="presParOf" srcId="{DCD9B132-0176-4D0E-8C1C-45BA7757D0B9}" destId="{1BFA60F1-ADE3-4597-885C-26A616870CC0}" srcOrd="2" destOrd="0" presId="urn:microsoft.com/office/officeart/2008/layout/VerticalCurvedList"/>
    <dgm:cxn modelId="{B9ADDD77-D84C-4A6F-93FB-C778DC3D16DF}" type="presParOf" srcId="{DCD9B132-0176-4D0E-8C1C-45BA7757D0B9}" destId="{33B2210A-E7E3-49F6-96C2-43F61E76C781}" srcOrd="3" destOrd="0" presId="urn:microsoft.com/office/officeart/2008/layout/VerticalCurvedList"/>
    <dgm:cxn modelId="{72544E90-6B22-4540-B973-0CA68411A4E5}" type="presParOf" srcId="{2DA0A2E7-0942-4AA3-95D1-AE6FF5A29530}" destId="{2B66549B-3E61-4379-ACB1-088A3686F3E1}" srcOrd="1" destOrd="0" presId="urn:microsoft.com/office/officeart/2008/layout/VerticalCurvedList"/>
    <dgm:cxn modelId="{75D12331-7EF8-4670-8841-F4D846665C31}" type="presParOf" srcId="{2DA0A2E7-0942-4AA3-95D1-AE6FF5A29530}" destId="{442D8BE3-C211-42DE-9C73-13E473C40810}" srcOrd="2" destOrd="0" presId="urn:microsoft.com/office/officeart/2008/layout/VerticalCurvedList"/>
    <dgm:cxn modelId="{AB9E3CE8-24E0-4AD8-82CF-BD7B5DE57C35}" type="presParOf" srcId="{442D8BE3-C211-42DE-9C73-13E473C40810}" destId="{8291DDD3-33F9-4930-B307-8407E271D01A}" srcOrd="0" destOrd="0" presId="urn:microsoft.com/office/officeart/2008/layout/VerticalCurvedList"/>
    <dgm:cxn modelId="{D72DA924-242F-41E1-BE7F-3A7B2ED28BE8}" type="presParOf" srcId="{2DA0A2E7-0942-4AA3-95D1-AE6FF5A29530}" destId="{2D1333B5-A4AA-46AA-BEFD-247EA80D5023}" srcOrd="3" destOrd="0" presId="urn:microsoft.com/office/officeart/2008/layout/VerticalCurvedList"/>
    <dgm:cxn modelId="{994A0F04-1689-42D9-80D0-F60D620AD71D}" type="presParOf" srcId="{2DA0A2E7-0942-4AA3-95D1-AE6FF5A29530}" destId="{4741BE3C-1DBE-4B2B-90B3-B25D31117C4D}" srcOrd="4" destOrd="0" presId="urn:microsoft.com/office/officeart/2008/layout/VerticalCurvedList"/>
    <dgm:cxn modelId="{DF9D57BB-4BB2-497D-9193-A027F4075C63}" type="presParOf" srcId="{4741BE3C-1DBE-4B2B-90B3-B25D31117C4D}" destId="{BBAF3291-9E4A-4C5C-8B95-060E48DD5584}" srcOrd="0" destOrd="0" presId="urn:microsoft.com/office/officeart/2008/layout/VerticalCurvedList"/>
    <dgm:cxn modelId="{7ADFD380-C1A8-4BC3-B244-72F8AE33B78A}" type="presParOf" srcId="{2DA0A2E7-0942-4AA3-95D1-AE6FF5A29530}" destId="{1A7DB1C9-CCC9-413E-AAA7-14F4668536CC}" srcOrd="5" destOrd="0" presId="urn:microsoft.com/office/officeart/2008/layout/VerticalCurvedList"/>
    <dgm:cxn modelId="{929E7B4B-B8A1-4CF2-B4A1-13F1BE0E4EF3}" type="presParOf" srcId="{2DA0A2E7-0942-4AA3-95D1-AE6FF5A29530}" destId="{929B302E-003C-4588-B57A-B21100AB6AA3}" srcOrd="6" destOrd="0" presId="urn:microsoft.com/office/officeart/2008/layout/VerticalCurvedList"/>
    <dgm:cxn modelId="{5AF2B4C0-0B03-48F3-964A-BDC6A1FCED26}" type="presParOf" srcId="{929B302E-003C-4588-B57A-B21100AB6AA3}" destId="{24E82587-4040-40F6-B0F5-1983C7CD51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50DD8-ED30-43DA-BB19-BE19A94BD05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tr-TR"/>
        </a:p>
      </dgm:t>
    </dgm:pt>
    <dgm:pt modelId="{5DCB8BFD-798C-4EEE-9F66-8FC603BD9014}">
      <dgm:prSet phldrT="[Metin]" custT="1"/>
      <dgm:spPr/>
      <dgm:t>
        <a:bodyPr/>
        <a:lstStyle/>
        <a:p>
          <a:r>
            <a:rPr lang="tr-TR" sz="3600" dirty="0"/>
            <a:t>KİDR 3.2.1 Hazırlama Kılavuzunda belirtilen</a:t>
          </a:r>
        </a:p>
      </dgm:t>
    </dgm:pt>
    <dgm:pt modelId="{B354FE8D-661B-41F6-B779-5BB883CB1D45}" type="parTrans" cxnId="{7547BF39-DD75-4C4D-B0DB-3024775D5A56}">
      <dgm:prSet/>
      <dgm:spPr/>
      <dgm:t>
        <a:bodyPr/>
        <a:lstStyle/>
        <a:p>
          <a:endParaRPr lang="tr-TR"/>
        </a:p>
      </dgm:t>
    </dgm:pt>
    <dgm:pt modelId="{80A0DDA1-95E6-430A-BB7C-7415A088DBAC}" type="sibTrans" cxnId="{7547BF39-DD75-4C4D-B0DB-3024775D5A56}">
      <dgm:prSet/>
      <dgm:spPr/>
      <dgm:t>
        <a:bodyPr/>
        <a:lstStyle/>
        <a:p>
          <a:endParaRPr lang="tr-TR"/>
        </a:p>
      </dgm:t>
    </dgm:pt>
    <dgm:pt modelId="{0D02DDC0-ED9F-473E-BBB0-CF890BE90C8D}">
      <dgm:prSet phldrT="[Metin]" custT="1"/>
      <dgm:spPr/>
      <dgm:t>
        <a:bodyPr/>
        <a:lstStyle/>
        <a:p>
          <a:r>
            <a:rPr lang="tr-TR" sz="3000" dirty="0"/>
            <a:t>EK.1 KURUM İÇ DEĞERLENDİRME RAPORU ŞABLONU</a:t>
          </a:r>
        </a:p>
      </dgm:t>
    </dgm:pt>
    <dgm:pt modelId="{493ABA66-D530-47B4-9885-036A25B04C8D}" type="parTrans" cxnId="{0BA33E63-DF3B-4A83-BA80-F130BC2CD960}">
      <dgm:prSet/>
      <dgm:spPr/>
      <dgm:t>
        <a:bodyPr/>
        <a:lstStyle/>
        <a:p>
          <a:endParaRPr lang="tr-TR"/>
        </a:p>
      </dgm:t>
    </dgm:pt>
    <dgm:pt modelId="{BEBEAF73-C7D7-4522-B25E-96A7D83B1D50}" type="sibTrans" cxnId="{0BA33E63-DF3B-4A83-BA80-F130BC2CD960}">
      <dgm:prSet/>
      <dgm:spPr/>
      <dgm:t>
        <a:bodyPr/>
        <a:lstStyle/>
        <a:p>
          <a:endParaRPr lang="tr-TR"/>
        </a:p>
      </dgm:t>
    </dgm:pt>
    <dgm:pt modelId="{1C10E1EF-4AE7-4F61-B24F-B6D664DFB466}">
      <dgm:prSet phldrT="[Metin]" custT="1"/>
      <dgm:spPr/>
      <dgm:t>
        <a:bodyPr/>
        <a:lstStyle/>
        <a:p>
          <a:r>
            <a:rPr lang="tr-TR" sz="3000" dirty="0"/>
            <a:t>EK.2 KURUM İÇ DEĞERLENDİRME RAPORU YAZIM KILAVUZU</a:t>
          </a:r>
        </a:p>
      </dgm:t>
    </dgm:pt>
    <dgm:pt modelId="{7FF82555-68B1-4376-BEFD-8B513CDB0EC0}" type="parTrans" cxnId="{C63B0359-80C7-4AF2-93F9-12B84AF09A94}">
      <dgm:prSet/>
      <dgm:spPr/>
      <dgm:t>
        <a:bodyPr/>
        <a:lstStyle/>
        <a:p>
          <a:endParaRPr lang="tr-TR"/>
        </a:p>
      </dgm:t>
    </dgm:pt>
    <dgm:pt modelId="{40C90512-97A1-470C-9109-0CA6D6565B54}" type="sibTrans" cxnId="{C63B0359-80C7-4AF2-93F9-12B84AF09A94}">
      <dgm:prSet/>
      <dgm:spPr/>
      <dgm:t>
        <a:bodyPr/>
        <a:lstStyle/>
        <a:p>
          <a:endParaRPr lang="tr-TR"/>
        </a:p>
      </dgm:t>
    </dgm:pt>
    <dgm:pt modelId="{80E8B0FF-32FF-46EA-A30B-B7DAD7926DAD}" type="pres">
      <dgm:prSet presAssocID="{CA450DD8-ED30-43DA-BB19-BE19A94BD05C}" presName="Name0" presStyleCnt="0">
        <dgm:presLayoutVars>
          <dgm:chMax val="7"/>
          <dgm:chPref val="7"/>
          <dgm:dir/>
        </dgm:presLayoutVars>
      </dgm:prSet>
      <dgm:spPr/>
    </dgm:pt>
    <dgm:pt modelId="{2DA0A2E7-0942-4AA3-95D1-AE6FF5A29530}" type="pres">
      <dgm:prSet presAssocID="{CA450DD8-ED30-43DA-BB19-BE19A94BD05C}" presName="Name1" presStyleCnt="0"/>
      <dgm:spPr/>
    </dgm:pt>
    <dgm:pt modelId="{DCD9B132-0176-4D0E-8C1C-45BA7757D0B9}" type="pres">
      <dgm:prSet presAssocID="{CA450DD8-ED30-43DA-BB19-BE19A94BD05C}" presName="cycle" presStyleCnt="0"/>
      <dgm:spPr/>
    </dgm:pt>
    <dgm:pt modelId="{D04E9EBD-B0FF-42A4-8C18-33C6DA25B67C}" type="pres">
      <dgm:prSet presAssocID="{CA450DD8-ED30-43DA-BB19-BE19A94BD05C}" presName="srcNode" presStyleLbl="node1" presStyleIdx="0" presStyleCnt="3"/>
      <dgm:spPr/>
    </dgm:pt>
    <dgm:pt modelId="{1D961864-F23A-489E-9DB4-59574269D9C9}" type="pres">
      <dgm:prSet presAssocID="{CA450DD8-ED30-43DA-BB19-BE19A94BD05C}" presName="conn" presStyleLbl="parChTrans1D2" presStyleIdx="0" presStyleCnt="1"/>
      <dgm:spPr/>
    </dgm:pt>
    <dgm:pt modelId="{1BFA60F1-ADE3-4597-885C-26A616870CC0}" type="pres">
      <dgm:prSet presAssocID="{CA450DD8-ED30-43DA-BB19-BE19A94BD05C}" presName="extraNode" presStyleLbl="node1" presStyleIdx="0" presStyleCnt="3"/>
      <dgm:spPr/>
    </dgm:pt>
    <dgm:pt modelId="{33B2210A-E7E3-49F6-96C2-43F61E76C781}" type="pres">
      <dgm:prSet presAssocID="{CA450DD8-ED30-43DA-BB19-BE19A94BD05C}" presName="dstNode" presStyleLbl="node1" presStyleIdx="0" presStyleCnt="3"/>
      <dgm:spPr/>
    </dgm:pt>
    <dgm:pt modelId="{2B66549B-3E61-4379-ACB1-088A3686F3E1}" type="pres">
      <dgm:prSet presAssocID="{5DCB8BFD-798C-4EEE-9F66-8FC603BD9014}" presName="text_1" presStyleLbl="node1" presStyleIdx="0" presStyleCnt="3">
        <dgm:presLayoutVars>
          <dgm:bulletEnabled val="1"/>
        </dgm:presLayoutVars>
      </dgm:prSet>
      <dgm:spPr/>
    </dgm:pt>
    <dgm:pt modelId="{442D8BE3-C211-42DE-9C73-13E473C40810}" type="pres">
      <dgm:prSet presAssocID="{5DCB8BFD-798C-4EEE-9F66-8FC603BD9014}" presName="accent_1" presStyleCnt="0"/>
      <dgm:spPr/>
    </dgm:pt>
    <dgm:pt modelId="{8291DDD3-33F9-4930-B307-8407E271D01A}" type="pres">
      <dgm:prSet presAssocID="{5DCB8BFD-798C-4EEE-9F66-8FC603BD9014}" presName="accentRepeatNode" presStyleLbl="solidFgAcc1" presStyleIdx="0" presStyleCnt="3"/>
      <dgm:spPr/>
    </dgm:pt>
    <dgm:pt modelId="{2D1333B5-A4AA-46AA-BEFD-247EA80D5023}" type="pres">
      <dgm:prSet presAssocID="{0D02DDC0-ED9F-473E-BBB0-CF890BE90C8D}" presName="text_2" presStyleLbl="node1" presStyleIdx="1" presStyleCnt="3">
        <dgm:presLayoutVars>
          <dgm:bulletEnabled val="1"/>
        </dgm:presLayoutVars>
      </dgm:prSet>
      <dgm:spPr/>
    </dgm:pt>
    <dgm:pt modelId="{4741BE3C-1DBE-4B2B-90B3-B25D31117C4D}" type="pres">
      <dgm:prSet presAssocID="{0D02DDC0-ED9F-473E-BBB0-CF890BE90C8D}" presName="accent_2" presStyleCnt="0"/>
      <dgm:spPr/>
    </dgm:pt>
    <dgm:pt modelId="{BBAF3291-9E4A-4C5C-8B95-060E48DD5584}" type="pres">
      <dgm:prSet presAssocID="{0D02DDC0-ED9F-473E-BBB0-CF890BE90C8D}" presName="accentRepeatNode" presStyleLbl="solidFgAcc1" presStyleIdx="1" presStyleCnt="3"/>
      <dgm:spPr/>
    </dgm:pt>
    <dgm:pt modelId="{1A7DB1C9-CCC9-413E-AAA7-14F4668536CC}" type="pres">
      <dgm:prSet presAssocID="{1C10E1EF-4AE7-4F61-B24F-B6D664DFB466}" presName="text_3" presStyleLbl="node1" presStyleIdx="2" presStyleCnt="3">
        <dgm:presLayoutVars>
          <dgm:bulletEnabled val="1"/>
        </dgm:presLayoutVars>
      </dgm:prSet>
      <dgm:spPr/>
    </dgm:pt>
    <dgm:pt modelId="{929B302E-003C-4588-B57A-B21100AB6AA3}" type="pres">
      <dgm:prSet presAssocID="{1C10E1EF-4AE7-4F61-B24F-B6D664DFB466}" presName="accent_3" presStyleCnt="0"/>
      <dgm:spPr/>
    </dgm:pt>
    <dgm:pt modelId="{24E82587-4040-40F6-B0F5-1983C7CD51DA}" type="pres">
      <dgm:prSet presAssocID="{1C10E1EF-4AE7-4F61-B24F-B6D664DFB466}" presName="accentRepeatNode" presStyleLbl="solidFgAcc1" presStyleIdx="2" presStyleCnt="3"/>
      <dgm:spPr/>
    </dgm:pt>
  </dgm:ptLst>
  <dgm:cxnLst>
    <dgm:cxn modelId="{7547BF39-DD75-4C4D-B0DB-3024775D5A56}" srcId="{CA450DD8-ED30-43DA-BB19-BE19A94BD05C}" destId="{5DCB8BFD-798C-4EEE-9F66-8FC603BD9014}" srcOrd="0" destOrd="0" parTransId="{B354FE8D-661B-41F6-B779-5BB883CB1D45}" sibTransId="{80A0DDA1-95E6-430A-BB7C-7415A088DBAC}"/>
    <dgm:cxn modelId="{4888ED4C-B16D-4AF8-A308-8A23631B0E3D}" type="presOf" srcId="{CA450DD8-ED30-43DA-BB19-BE19A94BD05C}" destId="{80E8B0FF-32FF-46EA-A30B-B7DAD7926DAD}" srcOrd="0" destOrd="0" presId="urn:microsoft.com/office/officeart/2008/layout/VerticalCurvedList"/>
    <dgm:cxn modelId="{C63B0359-80C7-4AF2-93F9-12B84AF09A94}" srcId="{CA450DD8-ED30-43DA-BB19-BE19A94BD05C}" destId="{1C10E1EF-4AE7-4F61-B24F-B6D664DFB466}" srcOrd="2" destOrd="0" parTransId="{7FF82555-68B1-4376-BEFD-8B513CDB0EC0}" sibTransId="{40C90512-97A1-470C-9109-0CA6D6565B54}"/>
    <dgm:cxn modelId="{0BA33E63-DF3B-4A83-BA80-F130BC2CD960}" srcId="{CA450DD8-ED30-43DA-BB19-BE19A94BD05C}" destId="{0D02DDC0-ED9F-473E-BBB0-CF890BE90C8D}" srcOrd="1" destOrd="0" parTransId="{493ABA66-D530-47B4-9885-036A25B04C8D}" sibTransId="{BEBEAF73-C7D7-4522-B25E-96A7D83B1D50}"/>
    <dgm:cxn modelId="{E2132C6E-4765-466A-8F4D-5E023B79987A}" type="presOf" srcId="{0D02DDC0-ED9F-473E-BBB0-CF890BE90C8D}" destId="{2D1333B5-A4AA-46AA-BEFD-247EA80D5023}" srcOrd="0" destOrd="0" presId="urn:microsoft.com/office/officeart/2008/layout/VerticalCurvedList"/>
    <dgm:cxn modelId="{91CAF688-6603-4D05-9A8D-76A2F3DC234B}" type="presOf" srcId="{5DCB8BFD-798C-4EEE-9F66-8FC603BD9014}" destId="{2B66549B-3E61-4379-ACB1-088A3686F3E1}" srcOrd="0" destOrd="0" presId="urn:microsoft.com/office/officeart/2008/layout/VerticalCurvedList"/>
    <dgm:cxn modelId="{ECEB7B8C-DC06-4DB2-845C-58C48B0C6835}" type="presOf" srcId="{80A0DDA1-95E6-430A-BB7C-7415A088DBAC}" destId="{1D961864-F23A-489E-9DB4-59574269D9C9}" srcOrd="0" destOrd="0" presId="urn:microsoft.com/office/officeart/2008/layout/VerticalCurvedList"/>
    <dgm:cxn modelId="{D09385B9-59B9-4D2C-933C-6268936C06D3}" type="presOf" srcId="{1C10E1EF-4AE7-4F61-B24F-B6D664DFB466}" destId="{1A7DB1C9-CCC9-413E-AAA7-14F4668536CC}" srcOrd="0" destOrd="0" presId="urn:microsoft.com/office/officeart/2008/layout/VerticalCurvedList"/>
    <dgm:cxn modelId="{E94C472C-0987-4EEC-B7FE-42A81FB55B71}" type="presParOf" srcId="{80E8B0FF-32FF-46EA-A30B-B7DAD7926DAD}" destId="{2DA0A2E7-0942-4AA3-95D1-AE6FF5A29530}" srcOrd="0" destOrd="0" presId="urn:microsoft.com/office/officeart/2008/layout/VerticalCurvedList"/>
    <dgm:cxn modelId="{088113A8-BBCC-4A36-8CF8-D873D1D95BBC}" type="presParOf" srcId="{2DA0A2E7-0942-4AA3-95D1-AE6FF5A29530}" destId="{DCD9B132-0176-4D0E-8C1C-45BA7757D0B9}" srcOrd="0" destOrd="0" presId="urn:microsoft.com/office/officeart/2008/layout/VerticalCurvedList"/>
    <dgm:cxn modelId="{D3ED0BA9-B42C-4AE4-B354-617A54EBC757}" type="presParOf" srcId="{DCD9B132-0176-4D0E-8C1C-45BA7757D0B9}" destId="{D04E9EBD-B0FF-42A4-8C18-33C6DA25B67C}" srcOrd="0" destOrd="0" presId="urn:microsoft.com/office/officeart/2008/layout/VerticalCurvedList"/>
    <dgm:cxn modelId="{E7DD39F7-53B2-458C-8197-E5CA36959C4F}" type="presParOf" srcId="{DCD9B132-0176-4D0E-8C1C-45BA7757D0B9}" destId="{1D961864-F23A-489E-9DB4-59574269D9C9}" srcOrd="1" destOrd="0" presId="urn:microsoft.com/office/officeart/2008/layout/VerticalCurvedList"/>
    <dgm:cxn modelId="{D8140EF8-BF24-43A8-82FF-A62641D46D1D}" type="presParOf" srcId="{DCD9B132-0176-4D0E-8C1C-45BA7757D0B9}" destId="{1BFA60F1-ADE3-4597-885C-26A616870CC0}" srcOrd="2" destOrd="0" presId="urn:microsoft.com/office/officeart/2008/layout/VerticalCurvedList"/>
    <dgm:cxn modelId="{B9ADDD77-D84C-4A6F-93FB-C778DC3D16DF}" type="presParOf" srcId="{DCD9B132-0176-4D0E-8C1C-45BA7757D0B9}" destId="{33B2210A-E7E3-49F6-96C2-43F61E76C781}" srcOrd="3" destOrd="0" presId="urn:microsoft.com/office/officeart/2008/layout/VerticalCurvedList"/>
    <dgm:cxn modelId="{72544E90-6B22-4540-B973-0CA68411A4E5}" type="presParOf" srcId="{2DA0A2E7-0942-4AA3-95D1-AE6FF5A29530}" destId="{2B66549B-3E61-4379-ACB1-088A3686F3E1}" srcOrd="1" destOrd="0" presId="urn:microsoft.com/office/officeart/2008/layout/VerticalCurvedList"/>
    <dgm:cxn modelId="{75D12331-7EF8-4670-8841-F4D846665C31}" type="presParOf" srcId="{2DA0A2E7-0942-4AA3-95D1-AE6FF5A29530}" destId="{442D8BE3-C211-42DE-9C73-13E473C40810}" srcOrd="2" destOrd="0" presId="urn:microsoft.com/office/officeart/2008/layout/VerticalCurvedList"/>
    <dgm:cxn modelId="{AB9E3CE8-24E0-4AD8-82CF-BD7B5DE57C35}" type="presParOf" srcId="{442D8BE3-C211-42DE-9C73-13E473C40810}" destId="{8291DDD3-33F9-4930-B307-8407E271D01A}" srcOrd="0" destOrd="0" presId="urn:microsoft.com/office/officeart/2008/layout/VerticalCurvedList"/>
    <dgm:cxn modelId="{D72DA924-242F-41E1-BE7F-3A7B2ED28BE8}" type="presParOf" srcId="{2DA0A2E7-0942-4AA3-95D1-AE6FF5A29530}" destId="{2D1333B5-A4AA-46AA-BEFD-247EA80D5023}" srcOrd="3" destOrd="0" presId="urn:microsoft.com/office/officeart/2008/layout/VerticalCurvedList"/>
    <dgm:cxn modelId="{994A0F04-1689-42D9-80D0-F60D620AD71D}" type="presParOf" srcId="{2DA0A2E7-0942-4AA3-95D1-AE6FF5A29530}" destId="{4741BE3C-1DBE-4B2B-90B3-B25D31117C4D}" srcOrd="4" destOrd="0" presId="urn:microsoft.com/office/officeart/2008/layout/VerticalCurvedList"/>
    <dgm:cxn modelId="{DF9D57BB-4BB2-497D-9193-A027F4075C63}" type="presParOf" srcId="{4741BE3C-1DBE-4B2B-90B3-B25D31117C4D}" destId="{BBAF3291-9E4A-4C5C-8B95-060E48DD5584}" srcOrd="0" destOrd="0" presId="urn:microsoft.com/office/officeart/2008/layout/VerticalCurvedList"/>
    <dgm:cxn modelId="{7ADFD380-C1A8-4BC3-B244-72F8AE33B78A}" type="presParOf" srcId="{2DA0A2E7-0942-4AA3-95D1-AE6FF5A29530}" destId="{1A7DB1C9-CCC9-413E-AAA7-14F4668536CC}" srcOrd="5" destOrd="0" presId="urn:microsoft.com/office/officeart/2008/layout/VerticalCurvedList"/>
    <dgm:cxn modelId="{929E7B4B-B8A1-4CF2-B4A1-13F1BE0E4EF3}" type="presParOf" srcId="{2DA0A2E7-0942-4AA3-95D1-AE6FF5A29530}" destId="{929B302E-003C-4588-B57A-B21100AB6AA3}" srcOrd="6" destOrd="0" presId="urn:microsoft.com/office/officeart/2008/layout/VerticalCurvedList"/>
    <dgm:cxn modelId="{5AF2B4C0-0B03-48F3-964A-BDC6A1FCED26}" type="presParOf" srcId="{929B302E-003C-4588-B57A-B21100AB6AA3}" destId="{24E82587-4040-40F6-B0F5-1983C7CD51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4C2B2F-D8DC-4FC9-B570-DCC23FEF7AFF}"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17036F95-CF87-4EB2-A410-BE02B46C3367}">
      <dgm:prSet phldrT="[Metin]"/>
      <dgm:spPr/>
      <dgm:t>
        <a:bodyPr/>
        <a:lstStyle/>
        <a:p>
          <a:r>
            <a:rPr lang="tr-TR" dirty="0">
              <a:solidFill>
                <a:schemeClr val="tx1"/>
              </a:solidFill>
            </a:rPr>
            <a:t>BİDR</a:t>
          </a:r>
        </a:p>
        <a:p>
          <a:r>
            <a:rPr lang="tr-TR" dirty="0">
              <a:solidFill>
                <a:schemeClr val="tx1"/>
              </a:solidFill>
            </a:rPr>
            <a:t>ŞABLONU</a:t>
          </a:r>
        </a:p>
      </dgm:t>
    </dgm:pt>
    <dgm:pt modelId="{951C7B5C-581D-4E5D-BF2D-6906DF36FB14}" type="parTrans" cxnId="{440CAD99-C60B-4D57-B4EA-14B3DB3BDC1D}">
      <dgm:prSet/>
      <dgm:spPr/>
      <dgm:t>
        <a:bodyPr/>
        <a:lstStyle/>
        <a:p>
          <a:endParaRPr lang="tr-TR"/>
        </a:p>
      </dgm:t>
    </dgm:pt>
    <dgm:pt modelId="{991B3946-D196-4C91-ABDF-E7C3FFC0A764}" type="sibTrans" cxnId="{440CAD99-C60B-4D57-B4EA-14B3DB3BDC1D}">
      <dgm:prSet/>
      <dgm:spPr/>
      <dgm:t>
        <a:bodyPr/>
        <a:lstStyle/>
        <a:p>
          <a:endParaRPr lang="tr-TR"/>
        </a:p>
      </dgm:t>
    </dgm:pt>
    <dgm:pt modelId="{257207BD-83BA-4AA5-9CBD-C41D0BC6AF21}">
      <dgm:prSet phldrT="[Metin]"/>
      <dgm:spPr/>
      <dgm:t>
        <a:bodyPr/>
        <a:lstStyle/>
        <a:p>
          <a:r>
            <a:rPr lang="tr-TR" dirty="0">
              <a:solidFill>
                <a:schemeClr val="tx1"/>
              </a:solidFill>
            </a:rPr>
            <a:t>Özet</a:t>
          </a:r>
        </a:p>
      </dgm:t>
    </dgm:pt>
    <dgm:pt modelId="{CD746EAF-5793-43F5-BC03-1A35ADF50203}" type="parTrans" cxnId="{AB92C516-4E81-419C-97BF-B786D2A543CC}">
      <dgm:prSet/>
      <dgm:spPr/>
      <dgm:t>
        <a:bodyPr/>
        <a:lstStyle/>
        <a:p>
          <a:endParaRPr lang="tr-TR"/>
        </a:p>
      </dgm:t>
    </dgm:pt>
    <dgm:pt modelId="{1E56F21F-63B6-4822-852B-B1F64080A182}" type="sibTrans" cxnId="{AB92C516-4E81-419C-97BF-B786D2A543CC}">
      <dgm:prSet/>
      <dgm:spPr/>
      <dgm:t>
        <a:bodyPr/>
        <a:lstStyle/>
        <a:p>
          <a:endParaRPr lang="tr-TR"/>
        </a:p>
      </dgm:t>
    </dgm:pt>
    <dgm:pt modelId="{85BC09F8-CBAF-4098-BC85-CB6FF79196B1}">
      <dgm:prSet phldrT="[Metin]"/>
      <dgm:spPr/>
      <dgm:t>
        <a:bodyPr/>
        <a:lstStyle/>
        <a:p>
          <a:r>
            <a:rPr lang="tr-TR" dirty="0">
              <a:solidFill>
                <a:schemeClr val="tx1"/>
              </a:solidFill>
            </a:rPr>
            <a:t>Kurum</a:t>
          </a:r>
          <a:r>
            <a:rPr lang="tr-TR" dirty="0"/>
            <a:t> </a:t>
          </a:r>
          <a:r>
            <a:rPr lang="tr-TR" dirty="0">
              <a:solidFill>
                <a:schemeClr val="tx1"/>
              </a:solidFill>
            </a:rPr>
            <a:t>Hakkında</a:t>
          </a:r>
          <a:r>
            <a:rPr lang="tr-TR" dirty="0"/>
            <a:t> </a:t>
          </a:r>
          <a:r>
            <a:rPr lang="tr-TR" dirty="0">
              <a:solidFill>
                <a:schemeClr val="tx1"/>
              </a:solidFill>
            </a:rPr>
            <a:t>Bilgiler</a:t>
          </a:r>
        </a:p>
      </dgm:t>
    </dgm:pt>
    <dgm:pt modelId="{548A3020-1261-4762-8406-9D4324B8325F}" type="parTrans" cxnId="{AFD1EFBE-D0C3-4ACA-B2BB-9DAA07E3CC5C}">
      <dgm:prSet/>
      <dgm:spPr/>
      <dgm:t>
        <a:bodyPr/>
        <a:lstStyle/>
        <a:p>
          <a:endParaRPr lang="tr-TR"/>
        </a:p>
      </dgm:t>
    </dgm:pt>
    <dgm:pt modelId="{175C0496-7C74-4DF1-8193-768961844B45}" type="sibTrans" cxnId="{AFD1EFBE-D0C3-4ACA-B2BB-9DAA07E3CC5C}">
      <dgm:prSet/>
      <dgm:spPr/>
      <dgm:t>
        <a:bodyPr/>
        <a:lstStyle/>
        <a:p>
          <a:endParaRPr lang="tr-TR"/>
        </a:p>
      </dgm:t>
    </dgm:pt>
    <dgm:pt modelId="{90563895-355A-4556-89C7-23327B79B156}">
      <dgm:prSet phldrT="[Metin]"/>
      <dgm:spPr/>
      <dgm:t>
        <a:bodyPr/>
        <a:lstStyle/>
        <a:p>
          <a:pPr algn="l">
            <a:lnSpc>
              <a:spcPct val="150000"/>
            </a:lnSpc>
            <a:spcBef>
              <a:spcPts val="600"/>
            </a:spcBef>
            <a:spcAft>
              <a:spcPts val="0"/>
            </a:spcAft>
          </a:pPr>
          <a:r>
            <a:rPr lang="tr-TR" dirty="0">
              <a:solidFill>
                <a:schemeClr val="tx1"/>
              </a:solidFill>
            </a:rPr>
            <a:t>A. LİDERLİK, YÖNETİŞİM VE KALİTE </a:t>
          </a:r>
        </a:p>
        <a:p>
          <a:pPr algn="l">
            <a:lnSpc>
              <a:spcPct val="150000"/>
            </a:lnSpc>
            <a:spcBef>
              <a:spcPts val="600"/>
            </a:spcBef>
            <a:spcAft>
              <a:spcPts val="0"/>
            </a:spcAft>
          </a:pPr>
          <a:r>
            <a:rPr lang="tr-TR" dirty="0">
              <a:solidFill>
                <a:schemeClr val="tx1"/>
              </a:solidFill>
            </a:rPr>
            <a:t>B. EĞİTİM VE ÖĞRETİM </a:t>
          </a:r>
        </a:p>
        <a:p>
          <a:pPr algn="l">
            <a:lnSpc>
              <a:spcPct val="150000"/>
            </a:lnSpc>
            <a:spcBef>
              <a:spcPts val="600"/>
            </a:spcBef>
            <a:spcAft>
              <a:spcPts val="0"/>
            </a:spcAft>
          </a:pPr>
          <a:r>
            <a:rPr lang="tr-TR" dirty="0">
              <a:solidFill>
                <a:schemeClr val="tx1"/>
              </a:solidFill>
            </a:rPr>
            <a:t>C. ARAŞTIRMA VE GELİŞTİRME </a:t>
          </a:r>
        </a:p>
        <a:p>
          <a:pPr algn="l">
            <a:lnSpc>
              <a:spcPct val="150000"/>
            </a:lnSpc>
            <a:spcBef>
              <a:spcPts val="600"/>
            </a:spcBef>
            <a:spcAft>
              <a:spcPts val="0"/>
            </a:spcAft>
          </a:pPr>
          <a:r>
            <a:rPr lang="tr-TR" dirty="0">
              <a:solidFill>
                <a:schemeClr val="tx1"/>
              </a:solidFill>
            </a:rPr>
            <a:t>D. TOPLUMSAL KATKI </a:t>
          </a:r>
        </a:p>
      </dgm:t>
    </dgm:pt>
    <dgm:pt modelId="{C3FC354C-9995-4F70-BD4E-296624C1FC1A}" type="parTrans" cxnId="{6B8A4BA8-57D5-439D-9A71-B9EDC639EDB1}">
      <dgm:prSet/>
      <dgm:spPr/>
      <dgm:t>
        <a:bodyPr/>
        <a:lstStyle/>
        <a:p>
          <a:endParaRPr lang="tr-TR"/>
        </a:p>
      </dgm:t>
    </dgm:pt>
    <dgm:pt modelId="{F01938A8-03E2-4812-9D95-B34B073CAB17}" type="sibTrans" cxnId="{6B8A4BA8-57D5-439D-9A71-B9EDC639EDB1}">
      <dgm:prSet/>
      <dgm:spPr/>
      <dgm:t>
        <a:bodyPr/>
        <a:lstStyle/>
        <a:p>
          <a:endParaRPr lang="tr-TR"/>
        </a:p>
      </dgm:t>
    </dgm:pt>
    <dgm:pt modelId="{D31756A2-657F-4910-B2AD-02A3574010F0}">
      <dgm:prSet/>
      <dgm:spPr/>
      <dgm:t>
        <a:bodyPr/>
        <a:lstStyle/>
        <a:p>
          <a:r>
            <a:rPr lang="tr-TR" dirty="0">
              <a:solidFill>
                <a:schemeClr val="tx1"/>
              </a:solidFill>
            </a:rPr>
            <a:t>Sonuç ve Değerlendirme</a:t>
          </a:r>
        </a:p>
      </dgm:t>
    </dgm:pt>
    <dgm:pt modelId="{59B9E7E0-6AFD-4E01-8531-6899D50CB8ED}" type="parTrans" cxnId="{47885F90-A9D8-4E4D-B414-4D862F775AD8}">
      <dgm:prSet/>
      <dgm:spPr/>
      <dgm:t>
        <a:bodyPr/>
        <a:lstStyle/>
        <a:p>
          <a:endParaRPr lang="tr-TR"/>
        </a:p>
      </dgm:t>
    </dgm:pt>
    <dgm:pt modelId="{45AAE0B6-4AAB-4492-83D4-49D01073481C}" type="sibTrans" cxnId="{47885F90-A9D8-4E4D-B414-4D862F775AD8}">
      <dgm:prSet/>
      <dgm:spPr/>
      <dgm:t>
        <a:bodyPr/>
        <a:lstStyle/>
        <a:p>
          <a:endParaRPr lang="tr-TR"/>
        </a:p>
      </dgm:t>
    </dgm:pt>
    <dgm:pt modelId="{9A1C0C27-A9CA-4D6D-BB72-34C8C0441015}" type="pres">
      <dgm:prSet presAssocID="{AF4C2B2F-D8DC-4FC9-B570-DCC23FEF7AFF}" presName="Name0" presStyleCnt="0">
        <dgm:presLayoutVars>
          <dgm:chPref val="1"/>
          <dgm:dir/>
          <dgm:animOne val="branch"/>
          <dgm:animLvl val="lvl"/>
          <dgm:resizeHandles val="exact"/>
        </dgm:presLayoutVars>
      </dgm:prSet>
      <dgm:spPr/>
    </dgm:pt>
    <dgm:pt modelId="{C105B775-A335-4153-A647-2D54FFFCC902}" type="pres">
      <dgm:prSet presAssocID="{17036F95-CF87-4EB2-A410-BE02B46C3367}" presName="root1" presStyleCnt="0"/>
      <dgm:spPr/>
    </dgm:pt>
    <dgm:pt modelId="{6D1A8A36-4017-4C1C-B3DF-E002D4380B48}" type="pres">
      <dgm:prSet presAssocID="{17036F95-CF87-4EB2-A410-BE02B46C3367}" presName="LevelOneTextNode" presStyleLbl="node0" presStyleIdx="0" presStyleCnt="1">
        <dgm:presLayoutVars>
          <dgm:chPref val="3"/>
        </dgm:presLayoutVars>
      </dgm:prSet>
      <dgm:spPr/>
    </dgm:pt>
    <dgm:pt modelId="{2DE5823E-0669-4856-9008-8889A9BE1693}" type="pres">
      <dgm:prSet presAssocID="{17036F95-CF87-4EB2-A410-BE02B46C3367}" presName="level2hierChild" presStyleCnt="0"/>
      <dgm:spPr/>
    </dgm:pt>
    <dgm:pt modelId="{AE9CB581-513D-471C-915F-D9E20355B6FC}" type="pres">
      <dgm:prSet presAssocID="{CD746EAF-5793-43F5-BC03-1A35ADF50203}" presName="conn2-1" presStyleLbl="parChTrans1D2" presStyleIdx="0" presStyleCnt="4"/>
      <dgm:spPr/>
    </dgm:pt>
    <dgm:pt modelId="{6B1C8524-6CA3-4F3A-ACBE-6CD4D097A8B3}" type="pres">
      <dgm:prSet presAssocID="{CD746EAF-5793-43F5-BC03-1A35ADF50203}" presName="connTx" presStyleLbl="parChTrans1D2" presStyleIdx="0" presStyleCnt="4"/>
      <dgm:spPr/>
    </dgm:pt>
    <dgm:pt modelId="{99590582-F70B-4233-9AA1-0930FA3A009E}" type="pres">
      <dgm:prSet presAssocID="{257207BD-83BA-4AA5-9CBD-C41D0BC6AF21}" presName="root2" presStyleCnt="0"/>
      <dgm:spPr/>
    </dgm:pt>
    <dgm:pt modelId="{40208CF7-EF1D-4BFF-B2C6-FEE93CF552DC}" type="pres">
      <dgm:prSet presAssocID="{257207BD-83BA-4AA5-9CBD-C41D0BC6AF21}" presName="LevelTwoTextNode" presStyleLbl="node2" presStyleIdx="0" presStyleCnt="4" custScaleY="28869">
        <dgm:presLayoutVars>
          <dgm:chPref val="3"/>
        </dgm:presLayoutVars>
      </dgm:prSet>
      <dgm:spPr/>
    </dgm:pt>
    <dgm:pt modelId="{B6CDAA8B-C9B9-48DD-995C-1263B3338373}" type="pres">
      <dgm:prSet presAssocID="{257207BD-83BA-4AA5-9CBD-C41D0BC6AF21}" presName="level3hierChild" presStyleCnt="0"/>
      <dgm:spPr/>
    </dgm:pt>
    <dgm:pt modelId="{46E1FC73-403F-4AAF-AB15-314AB713CF83}" type="pres">
      <dgm:prSet presAssocID="{548A3020-1261-4762-8406-9D4324B8325F}" presName="conn2-1" presStyleLbl="parChTrans1D2" presStyleIdx="1" presStyleCnt="4"/>
      <dgm:spPr/>
    </dgm:pt>
    <dgm:pt modelId="{D2751C1E-9616-40A6-8F9C-143AFD291692}" type="pres">
      <dgm:prSet presAssocID="{548A3020-1261-4762-8406-9D4324B8325F}" presName="connTx" presStyleLbl="parChTrans1D2" presStyleIdx="1" presStyleCnt="4"/>
      <dgm:spPr/>
    </dgm:pt>
    <dgm:pt modelId="{371AB712-7E50-4E80-BD4A-EBBDA78D71C0}" type="pres">
      <dgm:prSet presAssocID="{85BC09F8-CBAF-4098-BC85-CB6FF79196B1}" presName="root2" presStyleCnt="0"/>
      <dgm:spPr/>
    </dgm:pt>
    <dgm:pt modelId="{B3876A46-C851-426C-9775-8AA3AF3CE6D2}" type="pres">
      <dgm:prSet presAssocID="{85BC09F8-CBAF-4098-BC85-CB6FF79196B1}" presName="LevelTwoTextNode" presStyleLbl="node2" presStyleIdx="1" presStyleCnt="4" custScaleY="35835">
        <dgm:presLayoutVars>
          <dgm:chPref val="3"/>
        </dgm:presLayoutVars>
      </dgm:prSet>
      <dgm:spPr/>
    </dgm:pt>
    <dgm:pt modelId="{38917F55-0328-4FC6-96B3-81542C9AAE3C}" type="pres">
      <dgm:prSet presAssocID="{85BC09F8-CBAF-4098-BC85-CB6FF79196B1}" presName="level3hierChild" presStyleCnt="0"/>
      <dgm:spPr/>
    </dgm:pt>
    <dgm:pt modelId="{C7F6C77C-9975-4E18-8661-7A5610924395}" type="pres">
      <dgm:prSet presAssocID="{C3FC354C-9995-4F70-BD4E-296624C1FC1A}" presName="conn2-1" presStyleLbl="parChTrans1D2" presStyleIdx="2" presStyleCnt="4"/>
      <dgm:spPr/>
    </dgm:pt>
    <dgm:pt modelId="{A9B7A181-EA6F-4251-922D-8026EC65290C}" type="pres">
      <dgm:prSet presAssocID="{C3FC354C-9995-4F70-BD4E-296624C1FC1A}" presName="connTx" presStyleLbl="parChTrans1D2" presStyleIdx="2" presStyleCnt="4"/>
      <dgm:spPr/>
    </dgm:pt>
    <dgm:pt modelId="{3F89C6D5-2D55-4EBF-ADDD-AAB8E1249518}" type="pres">
      <dgm:prSet presAssocID="{90563895-355A-4556-89C7-23327B79B156}" presName="root2" presStyleCnt="0"/>
      <dgm:spPr/>
    </dgm:pt>
    <dgm:pt modelId="{A1FE3FF2-2A40-400A-8E1D-16D1F42B792F}" type="pres">
      <dgm:prSet presAssocID="{90563895-355A-4556-89C7-23327B79B156}" presName="LevelTwoTextNode" presStyleLbl="node2" presStyleIdx="2" presStyleCnt="4" custScaleY="185605">
        <dgm:presLayoutVars>
          <dgm:chPref val="3"/>
        </dgm:presLayoutVars>
      </dgm:prSet>
      <dgm:spPr/>
    </dgm:pt>
    <dgm:pt modelId="{1B8752A6-B157-4044-846F-DF55D9BF3AD8}" type="pres">
      <dgm:prSet presAssocID="{90563895-355A-4556-89C7-23327B79B156}" presName="level3hierChild" presStyleCnt="0"/>
      <dgm:spPr/>
    </dgm:pt>
    <dgm:pt modelId="{24B8E514-9692-4D6A-96CC-209CE6F68072}" type="pres">
      <dgm:prSet presAssocID="{59B9E7E0-6AFD-4E01-8531-6899D50CB8ED}" presName="conn2-1" presStyleLbl="parChTrans1D2" presStyleIdx="3" presStyleCnt="4"/>
      <dgm:spPr/>
    </dgm:pt>
    <dgm:pt modelId="{67A65252-2EDC-4658-96CD-3F06F41CB77B}" type="pres">
      <dgm:prSet presAssocID="{59B9E7E0-6AFD-4E01-8531-6899D50CB8ED}" presName="connTx" presStyleLbl="parChTrans1D2" presStyleIdx="3" presStyleCnt="4"/>
      <dgm:spPr/>
    </dgm:pt>
    <dgm:pt modelId="{1FF704C8-5DCF-4CCF-8D98-450A4F92711F}" type="pres">
      <dgm:prSet presAssocID="{D31756A2-657F-4910-B2AD-02A3574010F0}" presName="root2" presStyleCnt="0"/>
      <dgm:spPr/>
    </dgm:pt>
    <dgm:pt modelId="{7BAADC28-101E-4376-8864-73734F7CFC9F}" type="pres">
      <dgm:prSet presAssocID="{D31756A2-657F-4910-B2AD-02A3574010F0}" presName="LevelTwoTextNode" presStyleLbl="node2" presStyleIdx="3" presStyleCnt="4" custScaleY="34487">
        <dgm:presLayoutVars>
          <dgm:chPref val="3"/>
        </dgm:presLayoutVars>
      </dgm:prSet>
      <dgm:spPr/>
    </dgm:pt>
    <dgm:pt modelId="{3821C8EE-F021-4B76-BDEE-6A24DCF7609E}" type="pres">
      <dgm:prSet presAssocID="{D31756A2-657F-4910-B2AD-02A3574010F0}" presName="level3hierChild" presStyleCnt="0"/>
      <dgm:spPr/>
    </dgm:pt>
  </dgm:ptLst>
  <dgm:cxnLst>
    <dgm:cxn modelId="{A2942702-E534-4225-AD53-8B69D7973CBB}" type="presOf" srcId="{90563895-355A-4556-89C7-23327B79B156}" destId="{A1FE3FF2-2A40-400A-8E1D-16D1F42B792F}" srcOrd="0" destOrd="0" presId="urn:microsoft.com/office/officeart/2008/layout/HorizontalMultiLevelHierarchy"/>
    <dgm:cxn modelId="{FD57FE0C-3E8B-4722-82AB-3DE2F4E275E8}" type="presOf" srcId="{59B9E7E0-6AFD-4E01-8531-6899D50CB8ED}" destId="{24B8E514-9692-4D6A-96CC-209CE6F68072}" srcOrd="0" destOrd="0" presId="urn:microsoft.com/office/officeart/2008/layout/HorizontalMultiLevelHierarchy"/>
    <dgm:cxn modelId="{1A29250D-7A79-4E12-8718-C35B7BE95873}" type="presOf" srcId="{C3FC354C-9995-4F70-BD4E-296624C1FC1A}" destId="{A9B7A181-EA6F-4251-922D-8026EC65290C}" srcOrd="1" destOrd="0" presId="urn:microsoft.com/office/officeart/2008/layout/HorizontalMultiLevelHierarchy"/>
    <dgm:cxn modelId="{59175113-EB01-4BD2-BEA5-76E0A5E66F6D}" type="presOf" srcId="{C3FC354C-9995-4F70-BD4E-296624C1FC1A}" destId="{C7F6C77C-9975-4E18-8661-7A5610924395}" srcOrd="0" destOrd="0" presId="urn:microsoft.com/office/officeart/2008/layout/HorizontalMultiLevelHierarchy"/>
    <dgm:cxn modelId="{AB92C516-4E81-419C-97BF-B786D2A543CC}" srcId="{17036F95-CF87-4EB2-A410-BE02B46C3367}" destId="{257207BD-83BA-4AA5-9CBD-C41D0BC6AF21}" srcOrd="0" destOrd="0" parTransId="{CD746EAF-5793-43F5-BC03-1A35ADF50203}" sibTransId="{1E56F21F-63B6-4822-852B-B1F64080A182}"/>
    <dgm:cxn modelId="{D3AC7F1D-CAE1-4D9D-B8E6-9F5AFE3561B6}" type="presOf" srcId="{257207BD-83BA-4AA5-9CBD-C41D0BC6AF21}" destId="{40208CF7-EF1D-4BFF-B2C6-FEE93CF552DC}" srcOrd="0" destOrd="0" presId="urn:microsoft.com/office/officeart/2008/layout/HorizontalMultiLevelHierarchy"/>
    <dgm:cxn modelId="{F1BA1D26-9710-432D-B4B5-D4B1BF23D51A}" type="presOf" srcId="{548A3020-1261-4762-8406-9D4324B8325F}" destId="{D2751C1E-9616-40A6-8F9C-143AFD291692}" srcOrd="1" destOrd="0" presId="urn:microsoft.com/office/officeart/2008/layout/HorizontalMultiLevelHierarchy"/>
    <dgm:cxn modelId="{A21D022F-569D-42EA-A50F-253FEFCBD3CB}" type="presOf" srcId="{CD746EAF-5793-43F5-BC03-1A35ADF50203}" destId="{6B1C8524-6CA3-4F3A-ACBE-6CD4D097A8B3}" srcOrd="1" destOrd="0" presId="urn:microsoft.com/office/officeart/2008/layout/HorizontalMultiLevelHierarchy"/>
    <dgm:cxn modelId="{A9D4FA39-005A-424E-8F8B-559767D95943}" type="presOf" srcId="{59B9E7E0-6AFD-4E01-8531-6899D50CB8ED}" destId="{67A65252-2EDC-4658-96CD-3F06F41CB77B}" srcOrd="1" destOrd="0" presId="urn:microsoft.com/office/officeart/2008/layout/HorizontalMultiLevelHierarchy"/>
    <dgm:cxn modelId="{5920B343-481A-4987-9FCB-EBB85B631F7F}" type="presOf" srcId="{85BC09F8-CBAF-4098-BC85-CB6FF79196B1}" destId="{B3876A46-C851-426C-9775-8AA3AF3CE6D2}" srcOrd="0" destOrd="0" presId="urn:microsoft.com/office/officeart/2008/layout/HorizontalMultiLevelHierarchy"/>
    <dgm:cxn modelId="{6F52D045-BDE8-4005-812E-78DA47408A72}" type="presOf" srcId="{AF4C2B2F-D8DC-4FC9-B570-DCC23FEF7AFF}" destId="{9A1C0C27-A9CA-4D6D-BB72-34C8C0441015}" srcOrd="0" destOrd="0" presId="urn:microsoft.com/office/officeart/2008/layout/HorizontalMultiLevelHierarchy"/>
    <dgm:cxn modelId="{BABFDF6E-4DAA-4CF1-B8D5-81A4CA6D5452}" type="presOf" srcId="{CD746EAF-5793-43F5-BC03-1A35ADF50203}" destId="{AE9CB581-513D-471C-915F-D9E20355B6FC}" srcOrd="0" destOrd="0" presId="urn:microsoft.com/office/officeart/2008/layout/HorizontalMultiLevelHierarchy"/>
    <dgm:cxn modelId="{A96F7485-52D9-4B5C-9BC6-52EACB5A1DD5}" type="presOf" srcId="{17036F95-CF87-4EB2-A410-BE02B46C3367}" destId="{6D1A8A36-4017-4C1C-B3DF-E002D4380B48}" srcOrd="0" destOrd="0" presId="urn:microsoft.com/office/officeart/2008/layout/HorizontalMultiLevelHierarchy"/>
    <dgm:cxn modelId="{47885F90-A9D8-4E4D-B414-4D862F775AD8}" srcId="{17036F95-CF87-4EB2-A410-BE02B46C3367}" destId="{D31756A2-657F-4910-B2AD-02A3574010F0}" srcOrd="3" destOrd="0" parTransId="{59B9E7E0-6AFD-4E01-8531-6899D50CB8ED}" sibTransId="{45AAE0B6-4AAB-4492-83D4-49D01073481C}"/>
    <dgm:cxn modelId="{440CAD99-C60B-4D57-B4EA-14B3DB3BDC1D}" srcId="{AF4C2B2F-D8DC-4FC9-B570-DCC23FEF7AFF}" destId="{17036F95-CF87-4EB2-A410-BE02B46C3367}" srcOrd="0" destOrd="0" parTransId="{951C7B5C-581D-4E5D-BF2D-6906DF36FB14}" sibTransId="{991B3946-D196-4C91-ABDF-E7C3FFC0A764}"/>
    <dgm:cxn modelId="{6B8A4BA8-57D5-439D-9A71-B9EDC639EDB1}" srcId="{17036F95-CF87-4EB2-A410-BE02B46C3367}" destId="{90563895-355A-4556-89C7-23327B79B156}" srcOrd="2" destOrd="0" parTransId="{C3FC354C-9995-4F70-BD4E-296624C1FC1A}" sibTransId="{F01938A8-03E2-4812-9D95-B34B073CAB17}"/>
    <dgm:cxn modelId="{ADCE5EBD-0D3C-4644-AA28-3F3AA9B4BECE}" type="presOf" srcId="{D31756A2-657F-4910-B2AD-02A3574010F0}" destId="{7BAADC28-101E-4376-8864-73734F7CFC9F}" srcOrd="0" destOrd="0" presId="urn:microsoft.com/office/officeart/2008/layout/HorizontalMultiLevelHierarchy"/>
    <dgm:cxn modelId="{AFD1EFBE-D0C3-4ACA-B2BB-9DAA07E3CC5C}" srcId="{17036F95-CF87-4EB2-A410-BE02B46C3367}" destId="{85BC09F8-CBAF-4098-BC85-CB6FF79196B1}" srcOrd="1" destOrd="0" parTransId="{548A3020-1261-4762-8406-9D4324B8325F}" sibTransId="{175C0496-7C74-4DF1-8193-768961844B45}"/>
    <dgm:cxn modelId="{B2DF76D4-04BC-4E9F-AC0C-6EF6F892ADF1}" type="presOf" srcId="{548A3020-1261-4762-8406-9D4324B8325F}" destId="{46E1FC73-403F-4AAF-AB15-314AB713CF83}" srcOrd="0" destOrd="0" presId="urn:microsoft.com/office/officeart/2008/layout/HorizontalMultiLevelHierarchy"/>
    <dgm:cxn modelId="{BDA1A3CB-71B5-4EDE-AD67-BF1861D0A250}" type="presParOf" srcId="{9A1C0C27-A9CA-4D6D-BB72-34C8C0441015}" destId="{C105B775-A335-4153-A647-2D54FFFCC902}" srcOrd="0" destOrd="0" presId="urn:microsoft.com/office/officeart/2008/layout/HorizontalMultiLevelHierarchy"/>
    <dgm:cxn modelId="{AB2E9186-1CAB-4F76-B759-C0F679A6D446}" type="presParOf" srcId="{C105B775-A335-4153-A647-2D54FFFCC902}" destId="{6D1A8A36-4017-4C1C-B3DF-E002D4380B48}" srcOrd="0" destOrd="0" presId="urn:microsoft.com/office/officeart/2008/layout/HorizontalMultiLevelHierarchy"/>
    <dgm:cxn modelId="{AFEE0265-8947-400A-B593-5A9D98964117}" type="presParOf" srcId="{C105B775-A335-4153-A647-2D54FFFCC902}" destId="{2DE5823E-0669-4856-9008-8889A9BE1693}" srcOrd="1" destOrd="0" presId="urn:microsoft.com/office/officeart/2008/layout/HorizontalMultiLevelHierarchy"/>
    <dgm:cxn modelId="{55B3F4CC-8355-46A7-9245-673ABB8A8E1D}" type="presParOf" srcId="{2DE5823E-0669-4856-9008-8889A9BE1693}" destId="{AE9CB581-513D-471C-915F-D9E20355B6FC}" srcOrd="0" destOrd="0" presId="urn:microsoft.com/office/officeart/2008/layout/HorizontalMultiLevelHierarchy"/>
    <dgm:cxn modelId="{B7CBFD1E-C604-4073-B091-5C9ECEF97AC3}" type="presParOf" srcId="{AE9CB581-513D-471C-915F-D9E20355B6FC}" destId="{6B1C8524-6CA3-4F3A-ACBE-6CD4D097A8B3}" srcOrd="0" destOrd="0" presId="urn:microsoft.com/office/officeart/2008/layout/HorizontalMultiLevelHierarchy"/>
    <dgm:cxn modelId="{DFE97A1B-C515-4393-8A83-EC15B78B4210}" type="presParOf" srcId="{2DE5823E-0669-4856-9008-8889A9BE1693}" destId="{99590582-F70B-4233-9AA1-0930FA3A009E}" srcOrd="1" destOrd="0" presId="urn:microsoft.com/office/officeart/2008/layout/HorizontalMultiLevelHierarchy"/>
    <dgm:cxn modelId="{43AD0C38-5350-477C-8A22-7E973351C15D}" type="presParOf" srcId="{99590582-F70B-4233-9AA1-0930FA3A009E}" destId="{40208CF7-EF1D-4BFF-B2C6-FEE93CF552DC}" srcOrd="0" destOrd="0" presId="urn:microsoft.com/office/officeart/2008/layout/HorizontalMultiLevelHierarchy"/>
    <dgm:cxn modelId="{4AF71303-7FB1-46AA-ABE1-6D607FFD4CD0}" type="presParOf" srcId="{99590582-F70B-4233-9AA1-0930FA3A009E}" destId="{B6CDAA8B-C9B9-48DD-995C-1263B3338373}" srcOrd="1" destOrd="0" presId="urn:microsoft.com/office/officeart/2008/layout/HorizontalMultiLevelHierarchy"/>
    <dgm:cxn modelId="{62A5719D-57FD-475A-8E8E-6A7D327336DD}" type="presParOf" srcId="{2DE5823E-0669-4856-9008-8889A9BE1693}" destId="{46E1FC73-403F-4AAF-AB15-314AB713CF83}" srcOrd="2" destOrd="0" presId="urn:microsoft.com/office/officeart/2008/layout/HorizontalMultiLevelHierarchy"/>
    <dgm:cxn modelId="{AEB7A718-A063-47CD-8EB1-A5C19930A4F2}" type="presParOf" srcId="{46E1FC73-403F-4AAF-AB15-314AB713CF83}" destId="{D2751C1E-9616-40A6-8F9C-143AFD291692}" srcOrd="0" destOrd="0" presId="urn:microsoft.com/office/officeart/2008/layout/HorizontalMultiLevelHierarchy"/>
    <dgm:cxn modelId="{D5BDC461-64A2-414F-88D4-AEEFD81F8277}" type="presParOf" srcId="{2DE5823E-0669-4856-9008-8889A9BE1693}" destId="{371AB712-7E50-4E80-BD4A-EBBDA78D71C0}" srcOrd="3" destOrd="0" presId="urn:microsoft.com/office/officeart/2008/layout/HorizontalMultiLevelHierarchy"/>
    <dgm:cxn modelId="{710006DC-E786-43CC-B01A-BE795E6EE97E}" type="presParOf" srcId="{371AB712-7E50-4E80-BD4A-EBBDA78D71C0}" destId="{B3876A46-C851-426C-9775-8AA3AF3CE6D2}" srcOrd="0" destOrd="0" presId="urn:microsoft.com/office/officeart/2008/layout/HorizontalMultiLevelHierarchy"/>
    <dgm:cxn modelId="{41476752-E350-46C5-95D6-D9F35085E87E}" type="presParOf" srcId="{371AB712-7E50-4E80-BD4A-EBBDA78D71C0}" destId="{38917F55-0328-4FC6-96B3-81542C9AAE3C}" srcOrd="1" destOrd="0" presId="urn:microsoft.com/office/officeart/2008/layout/HorizontalMultiLevelHierarchy"/>
    <dgm:cxn modelId="{98C2396E-B23E-4946-8FED-6E8F6105A949}" type="presParOf" srcId="{2DE5823E-0669-4856-9008-8889A9BE1693}" destId="{C7F6C77C-9975-4E18-8661-7A5610924395}" srcOrd="4" destOrd="0" presId="urn:microsoft.com/office/officeart/2008/layout/HorizontalMultiLevelHierarchy"/>
    <dgm:cxn modelId="{DEC27D39-706C-44F2-A563-EEF6DAB99136}" type="presParOf" srcId="{C7F6C77C-9975-4E18-8661-7A5610924395}" destId="{A9B7A181-EA6F-4251-922D-8026EC65290C}" srcOrd="0" destOrd="0" presId="urn:microsoft.com/office/officeart/2008/layout/HorizontalMultiLevelHierarchy"/>
    <dgm:cxn modelId="{AD37EFF9-8948-426E-8577-1FC1F6C0138C}" type="presParOf" srcId="{2DE5823E-0669-4856-9008-8889A9BE1693}" destId="{3F89C6D5-2D55-4EBF-ADDD-AAB8E1249518}" srcOrd="5" destOrd="0" presId="urn:microsoft.com/office/officeart/2008/layout/HorizontalMultiLevelHierarchy"/>
    <dgm:cxn modelId="{B9279639-BDF6-46EB-81F7-D5D92F67FFE4}" type="presParOf" srcId="{3F89C6D5-2D55-4EBF-ADDD-AAB8E1249518}" destId="{A1FE3FF2-2A40-400A-8E1D-16D1F42B792F}" srcOrd="0" destOrd="0" presId="urn:microsoft.com/office/officeart/2008/layout/HorizontalMultiLevelHierarchy"/>
    <dgm:cxn modelId="{B27048E7-63D1-4171-8D39-776E09009F3E}" type="presParOf" srcId="{3F89C6D5-2D55-4EBF-ADDD-AAB8E1249518}" destId="{1B8752A6-B157-4044-846F-DF55D9BF3AD8}" srcOrd="1" destOrd="0" presId="urn:microsoft.com/office/officeart/2008/layout/HorizontalMultiLevelHierarchy"/>
    <dgm:cxn modelId="{A8CDC7E1-FD53-44E7-83D2-A1AFD08A79FA}" type="presParOf" srcId="{2DE5823E-0669-4856-9008-8889A9BE1693}" destId="{24B8E514-9692-4D6A-96CC-209CE6F68072}" srcOrd="6" destOrd="0" presId="urn:microsoft.com/office/officeart/2008/layout/HorizontalMultiLevelHierarchy"/>
    <dgm:cxn modelId="{687D96DD-B3C2-4FDA-9465-538720AB6C35}" type="presParOf" srcId="{24B8E514-9692-4D6A-96CC-209CE6F68072}" destId="{67A65252-2EDC-4658-96CD-3F06F41CB77B}" srcOrd="0" destOrd="0" presId="urn:microsoft.com/office/officeart/2008/layout/HorizontalMultiLevelHierarchy"/>
    <dgm:cxn modelId="{9E596C09-3A14-4714-9D39-F8068164DE32}" type="presParOf" srcId="{2DE5823E-0669-4856-9008-8889A9BE1693}" destId="{1FF704C8-5DCF-4CCF-8D98-450A4F92711F}" srcOrd="7" destOrd="0" presId="urn:microsoft.com/office/officeart/2008/layout/HorizontalMultiLevelHierarchy"/>
    <dgm:cxn modelId="{EDBAB876-A5FE-4E47-9EAD-BC1DD5FFBBA9}" type="presParOf" srcId="{1FF704C8-5DCF-4CCF-8D98-450A4F92711F}" destId="{7BAADC28-101E-4376-8864-73734F7CFC9F}" srcOrd="0" destOrd="0" presId="urn:microsoft.com/office/officeart/2008/layout/HorizontalMultiLevelHierarchy"/>
    <dgm:cxn modelId="{26E8D9E1-369E-4531-86F9-BD6B9C793D5F}" type="presParOf" srcId="{1FF704C8-5DCF-4CCF-8D98-450A4F92711F}" destId="{3821C8EE-F021-4B76-BDEE-6A24DCF7609E}" srcOrd="1" destOrd="0" presId="urn:microsoft.com/office/officeart/2008/layout/HorizontalMultiLevelHierarchy"/>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61864-F23A-489E-9DB4-59574269D9C9}">
      <dsp:nvSpPr>
        <dsp:cNvPr id="0" name=""/>
        <dsp:cNvSpPr/>
      </dsp:nvSpPr>
      <dsp:spPr>
        <a:xfrm>
          <a:off x="-2914370" y="-449008"/>
          <a:ext cx="3477138" cy="3477138"/>
        </a:xfrm>
        <a:prstGeom prst="blockArc">
          <a:avLst>
            <a:gd name="adj1" fmla="val 18900000"/>
            <a:gd name="adj2" fmla="val 2700000"/>
            <a:gd name="adj3" fmla="val 62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6549B-3E61-4379-ACB1-088A3686F3E1}">
      <dsp:nvSpPr>
        <dsp:cNvPr id="0" name=""/>
        <dsp:cNvSpPr/>
      </dsp:nvSpPr>
      <dsp:spPr>
        <a:xfrm>
          <a:off x="361839" y="257912"/>
          <a:ext cx="5007834" cy="5158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435"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Yıllık iç değerlendirme süreçlerini izlemek ve</a:t>
          </a:r>
        </a:p>
      </dsp:txBody>
      <dsp:txXfrm>
        <a:off x="361839" y="257912"/>
        <a:ext cx="5007834" cy="515824"/>
      </dsp:txXfrm>
    </dsp:sp>
    <dsp:sp modelId="{8291DDD3-33F9-4930-B307-8407E271D01A}">
      <dsp:nvSpPr>
        <dsp:cNvPr id="0" name=""/>
        <dsp:cNvSpPr/>
      </dsp:nvSpPr>
      <dsp:spPr>
        <a:xfrm>
          <a:off x="39449" y="193434"/>
          <a:ext cx="644780" cy="64478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333B5-A4AA-46AA-BEFD-247EA80D5023}">
      <dsp:nvSpPr>
        <dsp:cNvPr id="0" name=""/>
        <dsp:cNvSpPr/>
      </dsp:nvSpPr>
      <dsp:spPr>
        <a:xfrm>
          <a:off x="549341" y="1031648"/>
          <a:ext cx="4820332" cy="5158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435"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Değerlendirme Programlarında esas alınmak üzere</a:t>
          </a:r>
        </a:p>
      </dsp:txBody>
      <dsp:txXfrm>
        <a:off x="549341" y="1031648"/>
        <a:ext cx="4820332" cy="515824"/>
      </dsp:txXfrm>
    </dsp:sp>
    <dsp:sp modelId="{BBAF3291-9E4A-4C5C-8B95-060E48DD5584}">
      <dsp:nvSpPr>
        <dsp:cNvPr id="0" name=""/>
        <dsp:cNvSpPr/>
      </dsp:nvSpPr>
      <dsp:spPr>
        <a:xfrm>
          <a:off x="226951" y="967170"/>
          <a:ext cx="644780" cy="64478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DB1C9-CCC9-413E-AAA7-14F4668536CC}">
      <dsp:nvSpPr>
        <dsp:cNvPr id="0" name=""/>
        <dsp:cNvSpPr/>
      </dsp:nvSpPr>
      <dsp:spPr>
        <a:xfrm>
          <a:off x="361839" y="1805384"/>
          <a:ext cx="5007834" cy="51582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9435" tIns="40640" rIns="40640" bIns="40640" numCol="1" spcCol="1270" anchor="ctr" anchorCtr="0">
          <a:noAutofit/>
        </a:bodyPr>
        <a:lstStyle/>
        <a:p>
          <a:pPr marL="0" lvl="0" indent="0" algn="l" defTabSz="711200">
            <a:lnSpc>
              <a:spcPct val="90000"/>
            </a:lnSpc>
            <a:spcBef>
              <a:spcPct val="0"/>
            </a:spcBef>
            <a:spcAft>
              <a:spcPct val="35000"/>
            </a:spcAft>
            <a:buNone/>
          </a:pPr>
          <a:r>
            <a:rPr lang="tr-TR" sz="1600" kern="1200" dirty="0"/>
            <a:t>Kurum tarafından düzenli olarak hazırlanan rapordur. </a:t>
          </a:r>
        </a:p>
      </dsp:txBody>
      <dsp:txXfrm>
        <a:off x="361839" y="1805384"/>
        <a:ext cx="5007834" cy="515824"/>
      </dsp:txXfrm>
    </dsp:sp>
    <dsp:sp modelId="{24E82587-4040-40F6-B0F5-1983C7CD51DA}">
      <dsp:nvSpPr>
        <dsp:cNvPr id="0" name=""/>
        <dsp:cNvSpPr/>
      </dsp:nvSpPr>
      <dsp:spPr>
        <a:xfrm>
          <a:off x="39449" y="1740906"/>
          <a:ext cx="644780" cy="644780"/>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61864-F23A-489E-9DB4-59574269D9C9}">
      <dsp:nvSpPr>
        <dsp:cNvPr id="0" name=""/>
        <dsp:cNvSpPr/>
      </dsp:nvSpPr>
      <dsp:spPr>
        <a:xfrm>
          <a:off x="-4852968" y="-743727"/>
          <a:ext cx="5780053" cy="5780053"/>
        </a:xfrm>
        <a:prstGeom prst="blockArc">
          <a:avLst>
            <a:gd name="adj1" fmla="val 18900000"/>
            <a:gd name="adj2" fmla="val 2700000"/>
            <a:gd name="adj3" fmla="val 37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6549B-3E61-4379-ACB1-088A3686F3E1}">
      <dsp:nvSpPr>
        <dsp:cNvPr id="0" name=""/>
        <dsp:cNvSpPr/>
      </dsp:nvSpPr>
      <dsp:spPr>
        <a:xfrm>
          <a:off x="596253" y="429259"/>
          <a:ext cx="10660649" cy="8585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50" tIns="91440" rIns="91440" bIns="91440" numCol="1" spcCol="1270" anchor="ctr" anchorCtr="0">
          <a:noAutofit/>
        </a:bodyPr>
        <a:lstStyle/>
        <a:p>
          <a:pPr marL="0" lvl="0" indent="0" algn="l" defTabSz="1600200">
            <a:lnSpc>
              <a:spcPct val="90000"/>
            </a:lnSpc>
            <a:spcBef>
              <a:spcPct val="0"/>
            </a:spcBef>
            <a:spcAft>
              <a:spcPct val="35000"/>
            </a:spcAft>
            <a:buNone/>
          </a:pPr>
          <a:r>
            <a:rPr lang="tr-TR" sz="3600" kern="1200" dirty="0"/>
            <a:t>KİDR 3.2.1 Hazırlama Kılavuzunda belirtilen</a:t>
          </a:r>
        </a:p>
      </dsp:txBody>
      <dsp:txXfrm>
        <a:off x="596253" y="429259"/>
        <a:ext cx="10660649" cy="858519"/>
      </dsp:txXfrm>
    </dsp:sp>
    <dsp:sp modelId="{8291DDD3-33F9-4930-B307-8407E271D01A}">
      <dsp:nvSpPr>
        <dsp:cNvPr id="0" name=""/>
        <dsp:cNvSpPr/>
      </dsp:nvSpPr>
      <dsp:spPr>
        <a:xfrm>
          <a:off x="59678" y="321944"/>
          <a:ext cx="1073149" cy="107314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1333B5-A4AA-46AA-BEFD-247EA80D5023}">
      <dsp:nvSpPr>
        <dsp:cNvPr id="0" name=""/>
        <dsp:cNvSpPr/>
      </dsp:nvSpPr>
      <dsp:spPr>
        <a:xfrm>
          <a:off x="908325" y="1717039"/>
          <a:ext cx="10348577" cy="8585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50" tIns="76200" rIns="76200" bIns="76200" numCol="1" spcCol="1270" anchor="ctr" anchorCtr="0">
          <a:noAutofit/>
        </a:bodyPr>
        <a:lstStyle/>
        <a:p>
          <a:pPr marL="0" lvl="0" indent="0" algn="l" defTabSz="1333500">
            <a:lnSpc>
              <a:spcPct val="90000"/>
            </a:lnSpc>
            <a:spcBef>
              <a:spcPct val="0"/>
            </a:spcBef>
            <a:spcAft>
              <a:spcPct val="35000"/>
            </a:spcAft>
            <a:buNone/>
          </a:pPr>
          <a:r>
            <a:rPr lang="tr-TR" sz="3000" kern="1200" dirty="0"/>
            <a:t>EK.1 KURUM İÇ DEĞERLENDİRME RAPORU ŞABLONU</a:t>
          </a:r>
        </a:p>
      </dsp:txBody>
      <dsp:txXfrm>
        <a:off x="908325" y="1717039"/>
        <a:ext cx="10348577" cy="858519"/>
      </dsp:txXfrm>
    </dsp:sp>
    <dsp:sp modelId="{BBAF3291-9E4A-4C5C-8B95-060E48DD5584}">
      <dsp:nvSpPr>
        <dsp:cNvPr id="0" name=""/>
        <dsp:cNvSpPr/>
      </dsp:nvSpPr>
      <dsp:spPr>
        <a:xfrm>
          <a:off x="371750" y="1609724"/>
          <a:ext cx="1073149" cy="107314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DB1C9-CCC9-413E-AAA7-14F4668536CC}">
      <dsp:nvSpPr>
        <dsp:cNvPr id="0" name=""/>
        <dsp:cNvSpPr/>
      </dsp:nvSpPr>
      <dsp:spPr>
        <a:xfrm>
          <a:off x="596253" y="3004819"/>
          <a:ext cx="10660649" cy="85851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1450" tIns="76200" rIns="76200" bIns="76200" numCol="1" spcCol="1270" anchor="ctr" anchorCtr="0">
          <a:noAutofit/>
        </a:bodyPr>
        <a:lstStyle/>
        <a:p>
          <a:pPr marL="0" lvl="0" indent="0" algn="l" defTabSz="1333500">
            <a:lnSpc>
              <a:spcPct val="90000"/>
            </a:lnSpc>
            <a:spcBef>
              <a:spcPct val="0"/>
            </a:spcBef>
            <a:spcAft>
              <a:spcPct val="35000"/>
            </a:spcAft>
            <a:buNone/>
          </a:pPr>
          <a:r>
            <a:rPr lang="tr-TR" sz="3000" kern="1200" dirty="0"/>
            <a:t>EK.2 KURUM İÇ DEĞERLENDİRME RAPORU YAZIM KILAVUZU</a:t>
          </a:r>
        </a:p>
      </dsp:txBody>
      <dsp:txXfrm>
        <a:off x="596253" y="3004819"/>
        <a:ext cx="10660649" cy="858519"/>
      </dsp:txXfrm>
    </dsp:sp>
    <dsp:sp modelId="{24E82587-4040-40F6-B0F5-1983C7CD51DA}">
      <dsp:nvSpPr>
        <dsp:cNvPr id="0" name=""/>
        <dsp:cNvSpPr/>
      </dsp:nvSpPr>
      <dsp:spPr>
        <a:xfrm>
          <a:off x="59678" y="2897504"/>
          <a:ext cx="1073149" cy="1073149"/>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E514-9692-4D6A-96CC-209CE6F68072}">
      <dsp:nvSpPr>
        <dsp:cNvPr id="0" name=""/>
        <dsp:cNvSpPr/>
      </dsp:nvSpPr>
      <dsp:spPr>
        <a:xfrm>
          <a:off x="3826667" y="2569803"/>
          <a:ext cx="640600" cy="1588362"/>
        </a:xfrm>
        <a:custGeom>
          <a:avLst/>
          <a:gdLst/>
          <a:ahLst/>
          <a:cxnLst/>
          <a:rect l="0" t="0" r="0" b="0"/>
          <a:pathLst>
            <a:path>
              <a:moveTo>
                <a:pt x="0" y="0"/>
              </a:moveTo>
              <a:lnTo>
                <a:pt x="320300" y="0"/>
              </a:lnTo>
              <a:lnTo>
                <a:pt x="320300" y="1588362"/>
              </a:lnTo>
              <a:lnTo>
                <a:pt x="640600" y="158836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4104150" y="3321167"/>
        <a:ext cx="85633" cy="85633"/>
      </dsp:txXfrm>
    </dsp:sp>
    <dsp:sp modelId="{C7F6C77C-9975-4E18-8661-7A5610924395}">
      <dsp:nvSpPr>
        <dsp:cNvPr id="0" name=""/>
        <dsp:cNvSpPr/>
      </dsp:nvSpPr>
      <dsp:spPr>
        <a:xfrm>
          <a:off x="3826667" y="2569803"/>
          <a:ext cx="640600" cy="269603"/>
        </a:xfrm>
        <a:custGeom>
          <a:avLst/>
          <a:gdLst/>
          <a:ahLst/>
          <a:cxnLst/>
          <a:rect l="0" t="0" r="0" b="0"/>
          <a:pathLst>
            <a:path>
              <a:moveTo>
                <a:pt x="0" y="0"/>
              </a:moveTo>
              <a:lnTo>
                <a:pt x="320300" y="0"/>
              </a:lnTo>
              <a:lnTo>
                <a:pt x="320300" y="269603"/>
              </a:lnTo>
              <a:lnTo>
                <a:pt x="640600" y="26960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29591" y="2687229"/>
        <a:ext cx="34751" cy="34751"/>
      </dsp:txXfrm>
    </dsp:sp>
    <dsp:sp modelId="{46E1FC73-403F-4AAF-AB15-314AB713CF83}">
      <dsp:nvSpPr>
        <dsp:cNvPr id="0" name=""/>
        <dsp:cNvSpPr/>
      </dsp:nvSpPr>
      <dsp:spPr>
        <a:xfrm>
          <a:off x="3826667" y="1514067"/>
          <a:ext cx="640600" cy="1055735"/>
        </a:xfrm>
        <a:custGeom>
          <a:avLst/>
          <a:gdLst/>
          <a:ahLst/>
          <a:cxnLst/>
          <a:rect l="0" t="0" r="0" b="0"/>
          <a:pathLst>
            <a:path>
              <a:moveTo>
                <a:pt x="0" y="1055735"/>
              </a:moveTo>
              <a:lnTo>
                <a:pt x="320300" y="1055735"/>
              </a:lnTo>
              <a:lnTo>
                <a:pt x="320300" y="0"/>
              </a:lnTo>
              <a:lnTo>
                <a:pt x="64060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116095" y="2011062"/>
        <a:ext cx="61744" cy="61744"/>
      </dsp:txXfrm>
    </dsp:sp>
    <dsp:sp modelId="{AE9CB581-513D-471C-915F-D9E20355B6FC}">
      <dsp:nvSpPr>
        <dsp:cNvPr id="0" name=""/>
        <dsp:cNvSpPr/>
      </dsp:nvSpPr>
      <dsp:spPr>
        <a:xfrm>
          <a:off x="3826667" y="954010"/>
          <a:ext cx="640600" cy="1615792"/>
        </a:xfrm>
        <a:custGeom>
          <a:avLst/>
          <a:gdLst/>
          <a:ahLst/>
          <a:cxnLst/>
          <a:rect l="0" t="0" r="0" b="0"/>
          <a:pathLst>
            <a:path>
              <a:moveTo>
                <a:pt x="0" y="1615792"/>
              </a:moveTo>
              <a:lnTo>
                <a:pt x="320300" y="1615792"/>
              </a:lnTo>
              <a:lnTo>
                <a:pt x="320300" y="0"/>
              </a:lnTo>
              <a:lnTo>
                <a:pt x="640600"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4103513" y="1718452"/>
        <a:ext cx="86907" cy="86907"/>
      </dsp:txXfrm>
    </dsp:sp>
    <dsp:sp modelId="{6D1A8A36-4017-4C1C-B3DF-E002D4380B48}">
      <dsp:nvSpPr>
        <dsp:cNvPr id="0" name=""/>
        <dsp:cNvSpPr/>
      </dsp:nvSpPr>
      <dsp:spPr>
        <a:xfrm rot="16200000">
          <a:off x="768601" y="2081540"/>
          <a:ext cx="5139606" cy="97652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solidFill>
                <a:schemeClr val="tx1"/>
              </a:solidFill>
            </a:rPr>
            <a:t>BİDR</a:t>
          </a:r>
        </a:p>
        <a:p>
          <a:pPr marL="0" lvl="0" indent="0" algn="ctr" defTabSz="1244600">
            <a:lnSpc>
              <a:spcPct val="90000"/>
            </a:lnSpc>
            <a:spcBef>
              <a:spcPct val="0"/>
            </a:spcBef>
            <a:spcAft>
              <a:spcPct val="35000"/>
            </a:spcAft>
            <a:buNone/>
          </a:pPr>
          <a:r>
            <a:rPr lang="tr-TR" sz="2800" kern="1200" dirty="0">
              <a:solidFill>
                <a:schemeClr val="tx1"/>
              </a:solidFill>
            </a:rPr>
            <a:t>ŞABLONU</a:t>
          </a:r>
        </a:p>
      </dsp:txBody>
      <dsp:txXfrm>
        <a:off x="768601" y="2081540"/>
        <a:ext cx="5139606" cy="976525"/>
      </dsp:txXfrm>
    </dsp:sp>
    <dsp:sp modelId="{40208CF7-EF1D-4BFF-B2C6-FEE93CF552DC}">
      <dsp:nvSpPr>
        <dsp:cNvPr id="0" name=""/>
        <dsp:cNvSpPr/>
      </dsp:nvSpPr>
      <dsp:spPr>
        <a:xfrm>
          <a:off x="4467267" y="813053"/>
          <a:ext cx="3203002" cy="28191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Özet</a:t>
          </a:r>
        </a:p>
      </dsp:txBody>
      <dsp:txXfrm>
        <a:off x="4467267" y="813053"/>
        <a:ext cx="3203002" cy="281913"/>
      </dsp:txXfrm>
    </dsp:sp>
    <dsp:sp modelId="{B3876A46-C851-426C-9775-8AA3AF3CE6D2}">
      <dsp:nvSpPr>
        <dsp:cNvPr id="0" name=""/>
        <dsp:cNvSpPr/>
      </dsp:nvSpPr>
      <dsp:spPr>
        <a:xfrm>
          <a:off x="4467267" y="1339098"/>
          <a:ext cx="3203002" cy="3499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Kurum</a:t>
          </a:r>
          <a:r>
            <a:rPr lang="tr-TR" sz="1600" kern="1200" dirty="0"/>
            <a:t> </a:t>
          </a:r>
          <a:r>
            <a:rPr lang="tr-TR" sz="1600" kern="1200" dirty="0">
              <a:solidFill>
                <a:schemeClr val="tx1"/>
              </a:solidFill>
            </a:rPr>
            <a:t>Hakkında</a:t>
          </a:r>
          <a:r>
            <a:rPr lang="tr-TR" sz="1600" kern="1200" dirty="0"/>
            <a:t> </a:t>
          </a:r>
          <a:r>
            <a:rPr lang="tr-TR" sz="1600" kern="1200" dirty="0">
              <a:solidFill>
                <a:schemeClr val="tx1"/>
              </a:solidFill>
            </a:rPr>
            <a:t>Bilgiler</a:t>
          </a:r>
        </a:p>
      </dsp:txBody>
      <dsp:txXfrm>
        <a:off x="4467267" y="1339098"/>
        <a:ext cx="3203002" cy="349937"/>
      </dsp:txXfrm>
    </dsp:sp>
    <dsp:sp modelId="{A1FE3FF2-2A40-400A-8E1D-16D1F42B792F}">
      <dsp:nvSpPr>
        <dsp:cNvPr id="0" name=""/>
        <dsp:cNvSpPr/>
      </dsp:nvSpPr>
      <dsp:spPr>
        <a:xfrm>
          <a:off x="4467267" y="1933167"/>
          <a:ext cx="3203002" cy="18124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150000"/>
            </a:lnSpc>
            <a:spcBef>
              <a:spcPts val="600"/>
            </a:spcBef>
            <a:spcAft>
              <a:spcPts val="0"/>
            </a:spcAft>
            <a:buNone/>
          </a:pPr>
          <a:r>
            <a:rPr lang="tr-TR" sz="1600" kern="1200" dirty="0">
              <a:solidFill>
                <a:schemeClr val="tx1"/>
              </a:solidFill>
            </a:rPr>
            <a:t>A. LİDERLİK, YÖNETİŞİM VE KALİTE </a:t>
          </a:r>
        </a:p>
        <a:p>
          <a:pPr marL="0" lvl="0" indent="0" algn="l" defTabSz="711200">
            <a:lnSpc>
              <a:spcPct val="150000"/>
            </a:lnSpc>
            <a:spcBef>
              <a:spcPts val="600"/>
            </a:spcBef>
            <a:spcAft>
              <a:spcPts val="0"/>
            </a:spcAft>
            <a:buNone/>
          </a:pPr>
          <a:r>
            <a:rPr lang="tr-TR" sz="1600" kern="1200" dirty="0">
              <a:solidFill>
                <a:schemeClr val="tx1"/>
              </a:solidFill>
            </a:rPr>
            <a:t>B. EĞİTİM VE ÖĞRETİM </a:t>
          </a:r>
        </a:p>
        <a:p>
          <a:pPr marL="0" lvl="0" indent="0" algn="l" defTabSz="711200">
            <a:lnSpc>
              <a:spcPct val="150000"/>
            </a:lnSpc>
            <a:spcBef>
              <a:spcPts val="600"/>
            </a:spcBef>
            <a:spcAft>
              <a:spcPts val="0"/>
            </a:spcAft>
            <a:buNone/>
          </a:pPr>
          <a:r>
            <a:rPr lang="tr-TR" sz="1600" kern="1200" dirty="0">
              <a:solidFill>
                <a:schemeClr val="tx1"/>
              </a:solidFill>
            </a:rPr>
            <a:t>C. ARAŞTIRMA VE GELİŞTİRME </a:t>
          </a:r>
        </a:p>
        <a:p>
          <a:pPr marL="0" lvl="0" indent="0" algn="l" defTabSz="711200">
            <a:lnSpc>
              <a:spcPct val="150000"/>
            </a:lnSpc>
            <a:spcBef>
              <a:spcPts val="600"/>
            </a:spcBef>
            <a:spcAft>
              <a:spcPts val="0"/>
            </a:spcAft>
            <a:buNone/>
          </a:pPr>
          <a:r>
            <a:rPr lang="tr-TR" sz="1600" kern="1200" dirty="0">
              <a:solidFill>
                <a:schemeClr val="tx1"/>
              </a:solidFill>
            </a:rPr>
            <a:t>D. TOPLUMSAL KATKI </a:t>
          </a:r>
        </a:p>
      </dsp:txBody>
      <dsp:txXfrm>
        <a:off x="4467267" y="1933167"/>
        <a:ext cx="3203002" cy="1812479"/>
      </dsp:txXfrm>
    </dsp:sp>
    <dsp:sp modelId="{7BAADC28-101E-4376-8864-73734F7CFC9F}">
      <dsp:nvSpPr>
        <dsp:cNvPr id="0" name=""/>
        <dsp:cNvSpPr/>
      </dsp:nvSpPr>
      <dsp:spPr>
        <a:xfrm>
          <a:off x="4467267" y="3989777"/>
          <a:ext cx="3203002" cy="33677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solidFill>
                <a:schemeClr val="tx1"/>
              </a:solidFill>
            </a:rPr>
            <a:t>Sonuç ve Değerlendirme</a:t>
          </a:r>
        </a:p>
      </dsp:txBody>
      <dsp:txXfrm>
        <a:off x="4467267" y="3989777"/>
        <a:ext cx="3203002" cy="3367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C436C-3A41-468E-91D0-0746A5F78D1A}" type="datetimeFigureOut">
              <a:rPr lang="tr-TR" smtClean="0"/>
              <a:t>19.02.2026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58C9-9ACC-4B89-A067-537190F023F5}" type="slidenum">
              <a:rPr lang="tr-TR" smtClean="0"/>
              <a:t>‹#›</a:t>
            </a:fld>
            <a:endParaRPr lang="tr-TR"/>
          </a:p>
        </p:txBody>
      </p:sp>
    </p:spTree>
    <p:extLst>
      <p:ext uri="{BB962C8B-B14F-4D97-AF65-F5344CB8AC3E}">
        <p14:creationId xmlns:p14="http://schemas.microsoft.com/office/powerpoint/2010/main" val="156154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FC58C9-9ACC-4B89-A067-537190F023F5}" type="slidenum">
              <a:rPr lang="tr-TR" smtClean="0"/>
              <a:t>1</a:t>
            </a:fld>
            <a:endParaRPr lang="tr-TR"/>
          </a:p>
        </p:txBody>
      </p:sp>
    </p:spTree>
    <p:extLst>
      <p:ext uri="{BB962C8B-B14F-4D97-AF65-F5344CB8AC3E}">
        <p14:creationId xmlns:p14="http://schemas.microsoft.com/office/powerpoint/2010/main" val="38207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8BFC58C9-9ACC-4B89-A067-537190F023F5}" type="slidenum">
              <a:rPr lang="tr-TR" smtClean="0"/>
              <a:t>3</a:t>
            </a:fld>
            <a:endParaRPr lang="tr-TR"/>
          </a:p>
        </p:txBody>
      </p:sp>
    </p:spTree>
    <p:extLst>
      <p:ext uri="{BB962C8B-B14F-4D97-AF65-F5344CB8AC3E}">
        <p14:creationId xmlns:p14="http://schemas.microsoft.com/office/powerpoint/2010/main" val="377461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BFC58C9-9ACC-4B89-A067-537190F023F5}" type="slidenum">
              <a:rPr lang="tr-TR" smtClean="0"/>
              <a:t>5</a:t>
            </a:fld>
            <a:endParaRPr lang="tr-TR"/>
          </a:p>
        </p:txBody>
      </p:sp>
    </p:spTree>
    <p:extLst>
      <p:ext uri="{BB962C8B-B14F-4D97-AF65-F5344CB8AC3E}">
        <p14:creationId xmlns:p14="http://schemas.microsoft.com/office/powerpoint/2010/main" val="4058642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1751012" y="1300813"/>
            <a:ext cx="8689976" cy="2509213"/>
          </a:xfrm>
        </p:spPr>
        <p:txBody>
          <a:bodyPr anchor="b"/>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28"/>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42719C-327C-44E0-AE79-2FBEB966E7C4}"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69F34E9-2E95-4AC9-8ED0-3A5A6EA0E3A1}"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92419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95"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7"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913775"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03C5035-84E9-4F17-9159-129DB398F72D}"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2F56EA1-3CB5-4782-A194-6FEAFF6D8F11}"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04600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609627"/>
            <a:ext cx="10364452" cy="3427245"/>
          </a:xfrm>
        </p:spPr>
        <p:txBody>
          <a:bodyP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427B1CA-247E-4CEA-9EA4-189E3EF65CC4}"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559DD0E-E161-44C7-B7E8-C9822DE76BDD}"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923777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Box 12"/>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a:ea typeface="+mn-ea"/>
                <a:cs typeface="Arial" pitchFamily="34" charset="0"/>
              </a:rPr>
              <a:t>“</a:t>
            </a:r>
          </a:p>
        </p:txBody>
      </p:sp>
      <p:sp>
        <p:nvSpPr>
          <p:cNvPr id="7" name="TextBox 13"/>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8000" b="0" i="0" u="none" strike="noStrike" kern="1200" cap="all" spc="0" normalizeH="0" baseline="0" noProof="0" dirty="0">
                <a:ln w="3175" cmpd="sng">
                  <a:noFill/>
                </a:ln>
                <a:solidFill>
                  <a:prstClr val="black"/>
                </a:solidFill>
                <a:effectLst/>
                <a:uLnTx/>
                <a:uFillTx/>
                <a:latin typeface="Tw Cen MT"/>
                <a:ea typeface="+mn-ea"/>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5"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75" y="4372824"/>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8" name="Date Placeholder 4"/>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FE380BC-BFEC-4B8C-8ADB-606B04935AB5}"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9" name="Footer Placeholder 5"/>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10" name="Slide Number Placeholder 6"/>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DFC5B93-72BB-4A96-AC93-6E4FF67B1ABF}"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66998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2138749"/>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99EBBC5-4BED-4334-8078-9ED21188D38E}"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693C0E1-D684-46C4-BCFF-E5623DF6B853}"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728569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5" name="Title 1"/>
          <p:cNvSpPr>
            <a:spLocks noGrp="1"/>
          </p:cNvSpPr>
          <p:nvPr>
            <p:ph type="title"/>
          </p:nvPr>
        </p:nvSpPr>
        <p:spPr>
          <a:xfrm>
            <a:off x="913775"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5"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75" y="2943383"/>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5239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367" y="2943383"/>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73299"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73299" y="2943383"/>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Date Placeholder 2"/>
          <p:cNvSpPr>
            <a:spLocks noGrp="1"/>
          </p:cNvSpPr>
          <p:nvPr>
            <p:ph type="dt" sz="half" idx="18"/>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FD39477-1FBE-4EAD-B6E5-E7DA4DD8FEBE}"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16" name="Footer Placeholder 3"/>
          <p:cNvSpPr>
            <a:spLocks noGrp="1"/>
          </p:cNvSpPr>
          <p:nvPr>
            <p:ph type="ftr" sz="quarter" idx="19"/>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17" name="Slide Number Placeholder 4"/>
          <p:cNvSpPr>
            <a:spLocks noGrp="1"/>
          </p:cNvSpPr>
          <p:nvPr>
            <p:ph type="sldNum" sz="quarter" idx="2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0E2CAD-71DE-4732-9A8A-7B1257739C57}"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69964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0" name="Title 1"/>
          <p:cNvSpPr>
            <a:spLocks noGrp="1"/>
          </p:cNvSpPr>
          <p:nvPr>
            <p:ph type="title"/>
          </p:nvPr>
        </p:nvSpPr>
        <p:spPr>
          <a:xfrm>
            <a:off x="913775"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93"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913793"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1" name="Text Placeholder 3"/>
          <p:cNvSpPr>
            <a:spLocks noGrp="1"/>
          </p:cNvSpPr>
          <p:nvPr>
            <p:ph type="body" sz="half" idx="18"/>
          </p:nvPr>
        </p:nvSpPr>
        <p:spPr>
          <a:xfrm>
            <a:off x="913793"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4" name="Text Placeholder 3"/>
          <p:cNvSpPr>
            <a:spLocks noGrp="1"/>
          </p:cNvSpPr>
          <p:nvPr>
            <p:ph type="body" sz="half" idx="19"/>
          </p:nvPr>
        </p:nvSpPr>
        <p:spPr>
          <a:xfrm>
            <a:off x="4441348" y="4781108"/>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73317"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973299"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a:t>Resim eklemek için simgeyi tıklatın</a:t>
            </a:r>
            <a:endParaRPr lang="en-US" noProof="0" dirty="0"/>
          </a:p>
        </p:txBody>
      </p:sp>
      <p:sp>
        <p:nvSpPr>
          <p:cNvPr id="27" name="Text Placeholder 3"/>
          <p:cNvSpPr>
            <a:spLocks noGrp="1"/>
          </p:cNvSpPr>
          <p:nvPr>
            <p:ph type="body" sz="half" idx="20"/>
          </p:nvPr>
        </p:nvSpPr>
        <p:spPr>
          <a:xfrm>
            <a:off x="7973176" y="4781106"/>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3" name="Date Placeholder 2"/>
          <p:cNvSpPr>
            <a:spLocks noGrp="1"/>
          </p:cNvSpPr>
          <p:nvPr>
            <p:ph type="dt" sz="half" idx="23"/>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41B6B0E-D33C-49DB-BC12-18AE6D92A24A}"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14" name="Footer Placeholder 3"/>
          <p:cNvSpPr>
            <a:spLocks noGrp="1"/>
          </p:cNvSpPr>
          <p:nvPr>
            <p:ph type="ftr" sz="quarter" idx="24"/>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15" name="Slide Number Placeholder 4"/>
          <p:cNvSpPr>
            <a:spLocks noGrp="1"/>
          </p:cNvSpPr>
          <p:nvPr>
            <p:ph type="sldNum" sz="quarter" idx="25"/>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CF638A4-5554-4A52-AE17-F63654758224}"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61119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9"/>
            <a:ext cx="10364452" cy="342410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A1E177F-9CF0-4A3B-87B3-1B42BB13EAD3}"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5"/>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D97C193-87FF-4AAC-BC77-CFF146252CFC}"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354058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Vertical Title 1"/>
          <p:cNvSpPr>
            <a:spLocks noGrp="1"/>
          </p:cNvSpPr>
          <p:nvPr>
            <p:ph type="title" orient="vert"/>
          </p:nvPr>
        </p:nvSpPr>
        <p:spPr>
          <a:xfrm>
            <a:off x="8724918" y="609629"/>
            <a:ext cx="2553327"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29"/>
            <a:ext cx="7658724" cy="518159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A9AD535-61C6-4B40-968C-B8E27A42BAB0}"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5"/>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C71C47C-D30A-4003-965E-BD89FA557B10}"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252809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0D9BAC-6E78-4516-806C-275CB4F444F6}"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9F34E9-2E95-4AC9-8ED0-3A5A6EA0E3A1}"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102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D4703D-7949-48A5-9836-80CDD7635C37}"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379E8-236B-445A-A87D-95E1811E2A64}"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61796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3" y="2367099"/>
            <a:ext cx="10363827"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3"/>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2619094-3E64-43BC-A78C-E1FEA5CFE501}"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4"/>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5"/>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E4379E8-236B-445A-A87D-95E1811E2A64}"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24495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BB6606-0658-44B2-8631-260B1C10EC62}"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56601B-B889-470E-9FCB-8F78345CD6F4}"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14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B41DC1-E2A9-4AC0-8269-2AD60A5B86DB}"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1C7F03-E4C6-495F-9EE5-E0A5D7CCD427}"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01514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88AE6-B6F5-424D-8607-C8365FB5031A}"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EF528F-D89D-4081-B0D3-536C2FDCB2FD}"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871508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9024B6-D896-4510-89DB-70705560E8CD}"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7B19CD-CA86-492E-9307-EF3C6DD3ECF3}"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301092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D5C967-1304-4574-A8BC-D46E9AAE0C25}"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D279C-8F64-47CF-9871-4274E7C9E7CF}"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000617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57DC953-CD8D-45BB-937B-9BE64018D361}"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95DA39-2E0B-404A-99D2-1024FE175A5F}"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821573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FD599E-6E70-4EB1-AD8D-96816797D1C1}"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65B237-142B-41E0-8489-86AF79C284D9}"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740244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4F4A0B-8CCC-4B7F-91FA-F62766436EAE}"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97C193-87FF-4AAC-BC77-CFF146252CFC}"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302546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BBFF5B-D299-44ED-833D-A4D29420277D}"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71C47C-D30A-4003-965E-BD89FA557B10}"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88761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828591"/>
            <a:ext cx="10351752" cy="2736819"/>
          </a:xfrm>
        </p:spPr>
        <p:txBody>
          <a:bodyPr anchor="b"/>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5" y="3657485"/>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5" name="Date Placeholder 3"/>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8A1AD55-50C2-4930-818C-5F478F8E19DD}"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7" name="Slide Number Placeholder 5"/>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356601B-B889-470E-9FCB-8F78345CD6F4}"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04179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7" y="618545"/>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3" y="2367099"/>
            <a:ext cx="5106027"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9"/>
            <a:ext cx="510540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Date Placeholder 4"/>
          <p:cNvSpPr>
            <a:spLocks noGrp="1"/>
          </p:cNvSpPr>
          <p:nvPr>
            <p:ph type="dt" sz="half" idx="15"/>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CAC82A2-ADA7-4993-8592-64EAA29DC02F}"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6"/>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7"/>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1C7F03-E4C6-495F-9EE5-E0A5D7CCD427}"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407021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4" name="Title 1"/>
          <p:cNvSpPr>
            <a:spLocks noGrp="1"/>
          </p:cNvSpPr>
          <p:nvPr>
            <p:ph type="title"/>
          </p:nvPr>
        </p:nvSpPr>
        <p:spPr>
          <a:xfrm>
            <a:off x="913777" y="618545"/>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9" y="2371018"/>
            <a:ext cx="4873475"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913777" y="3051040"/>
            <a:ext cx="5106027"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6172218" y="3051040"/>
            <a:ext cx="5105401"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6"/>
          <p:cNvSpPr>
            <a:spLocks noGrp="1"/>
          </p:cNvSpPr>
          <p:nvPr>
            <p:ph type="dt" sz="half" idx="15"/>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BE50632-0BB3-433C-8394-16F41CA5C8BE}"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9" name="Footer Placeholder 7"/>
          <p:cNvSpPr>
            <a:spLocks noGrp="1"/>
          </p:cNvSpPr>
          <p:nvPr>
            <p:ph type="ftr" sz="quarter" idx="16"/>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10" name="Slide Number Placeholder 8"/>
          <p:cNvSpPr>
            <a:spLocks noGrp="1"/>
          </p:cNvSpPr>
          <p:nvPr>
            <p:ph type="sldNum" sz="quarter" idx="17"/>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CDEF528F-D89D-4081-B0D3-536C2FDCB2FD}"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13580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tr-TR"/>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EF5FD6E-30A8-4E12-A499-C1DFE093FAE1}"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3"/>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4"/>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F7B19CD-CA86-492E-9307-EF3C6DD3ECF3}"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75597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03F5DA9-5777-4056-914B-BF2D7E2E06C0}"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4" name="Footer Placeholder 2"/>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5" name="Slide Number Placeholder 3"/>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FED279C-8F64-47CF-9871-4274E7C9E7CF}"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33108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5" y="609628"/>
            <a:ext cx="6200163" cy="518159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3"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6" name="Date Placeholder 4"/>
          <p:cNvSpPr>
            <a:spLocks noGrp="1"/>
          </p:cNvSpPr>
          <p:nvPr>
            <p:ph type="dt" sz="half" idx="14"/>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905615E-927C-4F79-8D41-22A333B5895D}"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5"/>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6"/>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495DA39-2E0B-404A-99D2-1024FE175A5F}"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673450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913783"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21" y="609601"/>
            <a:ext cx="325535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913796" y="2632880"/>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6" name="Date Placeholder 4"/>
          <p:cNvSpPr>
            <a:spLocks noGrp="1"/>
          </p:cNvSpPr>
          <p:nvPr>
            <p:ph type="dt" sz="half" idx="10"/>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9865247-143F-4CFC-907D-C5803F7F4BAB}"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7" name="Footer Placeholder 5"/>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8" name="Slide Number Placeholder 6"/>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165B237-142B-41E0-8489-86AF79C284D9}"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00240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srcRect/>
          <a:stretch>
            <a:fillRect/>
          </a:stretch>
        </p:blipFill>
        <p:spPr bwMode="auto">
          <a:xfrm>
            <a:off x="0" y="0"/>
            <a:ext cx="12192000" cy="6858000"/>
          </a:xfrm>
          <a:prstGeom prst="rect">
            <a:avLst/>
          </a:prstGeom>
          <a:noFill/>
          <a:ln w="9525">
            <a:noFill/>
            <a:miter lim="800000"/>
            <a:headEnd/>
            <a:tailEnd/>
          </a:ln>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4400" y="2366965"/>
            <a:ext cx="10363200" cy="34242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9" y="5883277"/>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B2AAFCD-443A-474E-9449-8A09D37B829A}"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3"/>
          </p:nvPr>
        </p:nvSpPr>
        <p:spPr>
          <a:xfrm>
            <a:off x="914402" y="5883277"/>
            <a:ext cx="6672263"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solidFill>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4"/>
          </p:nvPr>
        </p:nvSpPr>
        <p:spPr>
          <a:xfrm>
            <a:off x="10514013" y="5883277"/>
            <a:ext cx="76358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9648B6-2857-42A6-B124-39110CACE2CF}" type="slidenum">
              <a:rPr kumimoji="0" lang="en-US" sz="1000" b="0" i="0" u="none" strike="noStrike" kern="1200" cap="none" spc="0" normalizeH="0" baseline="0" noProof="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18465599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itchFamily="34" charset="0"/>
        </a:defRPr>
      </a:lvl2pPr>
      <a:lvl3pPr algn="ctr" rtl="0" eaLnBrk="0" fontAlgn="base" hangingPunct="0">
        <a:lnSpc>
          <a:spcPct val="90000"/>
        </a:lnSpc>
        <a:spcBef>
          <a:spcPct val="0"/>
        </a:spcBef>
        <a:spcAft>
          <a:spcPct val="0"/>
        </a:spcAft>
        <a:defRPr sz="3600">
          <a:solidFill>
            <a:schemeClr val="tx1"/>
          </a:solidFill>
          <a:latin typeface="Tw Cen MT" pitchFamily="34" charset="0"/>
        </a:defRPr>
      </a:lvl3pPr>
      <a:lvl4pPr algn="ctr" rtl="0" eaLnBrk="0" fontAlgn="base" hangingPunct="0">
        <a:lnSpc>
          <a:spcPct val="90000"/>
        </a:lnSpc>
        <a:spcBef>
          <a:spcPct val="0"/>
        </a:spcBef>
        <a:spcAft>
          <a:spcPct val="0"/>
        </a:spcAft>
        <a:defRPr sz="3600">
          <a:solidFill>
            <a:schemeClr val="tx1"/>
          </a:solidFill>
          <a:latin typeface="Tw Cen MT" pitchFamily="34" charset="0"/>
        </a:defRPr>
      </a:lvl4pPr>
      <a:lvl5pPr algn="ctr" rtl="0" eaLnBrk="0" fontAlgn="base" hangingPunct="0">
        <a:lnSpc>
          <a:spcPct val="90000"/>
        </a:lnSpc>
        <a:spcBef>
          <a:spcPct val="0"/>
        </a:spcBef>
        <a:spcAft>
          <a:spcPct val="0"/>
        </a:spcAft>
        <a:defRPr sz="3600">
          <a:solidFill>
            <a:schemeClr val="tx1"/>
          </a:solidFill>
          <a:latin typeface="Tw Cen MT" pitchFamily="34" charset="0"/>
        </a:defRPr>
      </a:lvl5pPr>
      <a:lvl6pPr marL="457200" algn="ctr" rtl="0" fontAlgn="base">
        <a:lnSpc>
          <a:spcPct val="90000"/>
        </a:lnSpc>
        <a:spcBef>
          <a:spcPct val="0"/>
        </a:spcBef>
        <a:spcAft>
          <a:spcPct val="0"/>
        </a:spcAft>
        <a:defRPr sz="3600">
          <a:solidFill>
            <a:schemeClr val="tx1"/>
          </a:solidFill>
          <a:latin typeface="Tw Cen MT" pitchFamily="34" charset="0"/>
        </a:defRPr>
      </a:lvl6pPr>
      <a:lvl7pPr marL="914400" algn="ctr" rtl="0" fontAlgn="base">
        <a:lnSpc>
          <a:spcPct val="90000"/>
        </a:lnSpc>
        <a:spcBef>
          <a:spcPct val="0"/>
        </a:spcBef>
        <a:spcAft>
          <a:spcPct val="0"/>
        </a:spcAft>
        <a:defRPr sz="3600">
          <a:solidFill>
            <a:schemeClr val="tx1"/>
          </a:solidFill>
          <a:latin typeface="Tw Cen MT" pitchFamily="34" charset="0"/>
        </a:defRPr>
      </a:lvl7pPr>
      <a:lvl8pPr marL="1371600" algn="ctr" rtl="0" fontAlgn="base">
        <a:lnSpc>
          <a:spcPct val="90000"/>
        </a:lnSpc>
        <a:spcBef>
          <a:spcPct val="0"/>
        </a:spcBef>
        <a:spcAft>
          <a:spcPct val="0"/>
        </a:spcAft>
        <a:defRPr sz="3600">
          <a:solidFill>
            <a:schemeClr val="tx1"/>
          </a:solidFill>
          <a:latin typeface="Tw Cen MT" pitchFamily="34" charset="0"/>
        </a:defRPr>
      </a:lvl8pPr>
      <a:lvl9pPr marL="1828800" algn="ctr" rtl="0" fontAlgn="base">
        <a:lnSpc>
          <a:spcPct val="90000"/>
        </a:lnSpc>
        <a:spcBef>
          <a:spcPct val="0"/>
        </a:spcBef>
        <a:spcAft>
          <a:spcPct val="0"/>
        </a:spcAft>
        <a:defRPr sz="3600">
          <a:solidFill>
            <a:schemeClr val="tx1"/>
          </a:solidFill>
          <a:latin typeface="Tw Cen MT"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pitchFamily="34"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pitchFamily="34" charset="0"/>
        <a:buChar char="•"/>
        <a:defRPr sz="2800"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pitchFamily="34"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E5B2E01-EECF-49EB-9144-4E59A16BA7AC}" type="datetime1">
              <a:rPr kumimoji="0" lang="en-US" sz="1000" b="0" i="0" u="none" strike="noStrike" kern="1200" cap="none" spc="0" normalizeH="0" baseline="0" noProof="0" smtClean="0">
                <a:ln>
                  <a:noFill/>
                </a:ln>
                <a:solidFill>
                  <a:prstClr val="black"/>
                </a:solidFill>
                <a:effectLst/>
                <a:uLnTx/>
                <a:uFillTx/>
                <a:latin typeface="Tw Cen MT"/>
                <a:ea typeface="+mn-ea"/>
                <a:cs typeface="+mn-cs"/>
              </a:rPr>
              <a:t>2/19/26</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w Cen MT"/>
                <a:ea typeface="+mn-ea"/>
                <a:cs typeface="+mn-cs"/>
              </a:rPr>
              <a:t>Erciyes Üniversitesi Kalite Komisyonu, Stratejik Plan Eylem Geliştirme Çalıştayı, 5 Temmuz 2022</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9648B6-2857-42A6-B124-39110CACE2CF}" type="slidenum">
              <a:rPr kumimoji="0" lang="en-US" sz="1000" b="0" i="0" u="none" strike="noStrike" kern="1200" cap="none" spc="0" normalizeH="0" baseline="0" noProof="0" smtClean="0">
                <a:ln>
                  <a:noFill/>
                </a:ln>
                <a:solidFill>
                  <a:prstClr val="black"/>
                </a:solidFill>
                <a:effectLst/>
                <a:uLnTx/>
                <a:uFillTx/>
                <a:latin typeface="Tw Cen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Tw Cen MT"/>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8705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25095" y="2387218"/>
            <a:ext cx="10586324" cy="1937893"/>
          </a:xfrm>
        </p:spPr>
        <p:txBody>
          <a:bodyPr>
            <a:normAutofit/>
          </a:bodyPr>
          <a:lstStyle/>
          <a:p>
            <a:pPr algn="ctr"/>
            <a:br>
              <a:rPr lang="tr-TR" sz="2000" b="1" dirty="0"/>
            </a:br>
            <a:endParaRPr lang="tr-TR" sz="2000" b="1" dirty="0"/>
          </a:p>
        </p:txBody>
      </p:sp>
      <p:pic>
        <p:nvPicPr>
          <p:cNvPr id="5" name="Resim 4"/>
          <p:cNvPicPr>
            <a:picLocks noChangeAspect="1"/>
          </p:cNvPicPr>
          <p:nvPr/>
        </p:nvPicPr>
        <p:blipFill>
          <a:blip r:embed="rId3"/>
          <a:stretch>
            <a:fillRect/>
          </a:stretch>
        </p:blipFill>
        <p:spPr>
          <a:xfrm>
            <a:off x="172331" y="158959"/>
            <a:ext cx="1831833" cy="1294060"/>
          </a:xfrm>
          <a:prstGeom prst="rect">
            <a:avLst/>
          </a:prstGeom>
        </p:spPr>
      </p:pic>
      <p:sp>
        <p:nvSpPr>
          <p:cNvPr id="6" name="Metin kutusu 5"/>
          <p:cNvSpPr txBox="1"/>
          <p:nvPr/>
        </p:nvSpPr>
        <p:spPr>
          <a:xfrm>
            <a:off x="1659212" y="377680"/>
            <a:ext cx="8105313" cy="1569660"/>
          </a:xfrm>
          <a:prstGeom prst="rect">
            <a:avLst/>
          </a:prstGeom>
          <a:noFill/>
        </p:spPr>
        <p:txBody>
          <a:bodyPr wrap="square" rtlCol="0">
            <a:spAutoFit/>
          </a:bodyPr>
          <a:lstStyle/>
          <a:p>
            <a:pPr algn="ctr"/>
            <a:r>
              <a:rPr lang="tr-TR" sz="3200" b="1" dirty="0">
                <a:solidFill>
                  <a:schemeClr val="accent1">
                    <a:lumMod val="75000"/>
                  </a:schemeClr>
                </a:solidFill>
                <a:effectLst>
                  <a:outerShdw blurRad="38100" dist="38100" dir="2700000" algn="tl">
                    <a:srgbClr val="000000">
                      <a:alpha val="43137"/>
                    </a:srgbClr>
                  </a:outerShdw>
                </a:effectLst>
              </a:rPr>
              <a:t>	BİRİM İÇ DEĞERLENDİRME RAPORU</a:t>
            </a:r>
          </a:p>
          <a:p>
            <a:pPr algn="ctr"/>
            <a:r>
              <a:rPr lang="tr-TR" sz="3200" b="1" dirty="0">
                <a:solidFill>
                  <a:schemeClr val="accent1">
                    <a:lumMod val="75000"/>
                  </a:schemeClr>
                </a:solidFill>
                <a:effectLst>
                  <a:outerShdw blurRad="38100" dist="38100" dir="2700000" algn="tl">
                    <a:srgbClr val="000000">
                      <a:alpha val="43137"/>
                    </a:srgbClr>
                  </a:outerShdw>
                </a:effectLst>
              </a:rPr>
              <a:t>EĞİTİM VE BİLGİLENDİRME TOPLANTISI</a:t>
            </a:r>
          </a:p>
          <a:p>
            <a:pPr algn="ctr"/>
            <a:r>
              <a:rPr lang="tr-TR" sz="3200" b="1" dirty="0">
                <a:solidFill>
                  <a:schemeClr val="accent1">
                    <a:lumMod val="75000"/>
                  </a:schemeClr>
                </a:solidFill>
                <a:effectLst>
                  <a:outerShdw blurRad="38100" dist="38100" dir="2700000" algn="tl">
                    <a:srgbClr val="000000">
                      <a:alpha val="43137"/>
                    </a:srgbClr>
                  </a:outerShdw>
                </a:effectLst>
              </a:rPr>
              <a:t>20 Şubat 2026</a:t>
            </a:r>
          </a:p>
        </p:txBody>
      </p:sp>
      <p:sp>
        <p:nvSpPr>
          <p:cNvPr id="9" name="Metin kutusu 8"/>
          <p:cNvSpPr txBox="1"/>
          <p:nvPr/>
        </p:nvSpPr>
        <p:spPr>
          <a:xfrm>
            <a:off x="603682" y="2600578"/>
            <a:ext cx="10804124" cy="1400383"/>
          </a:xfrm>
          <a:prstGeom prst="rect">
            <a:avLst/>
          </a:prstGeom>
          <a:noFill/>
        </p:spPr>
        <p:txBody>
          <a:bodyPr wrap="square" rtlCol="0">
            <a:spAutoFit/>
          </a:bodyPr>
          <a:lstStyle/>
          <a:p>
            <a:pPr lvl="0" algn="ctr" eaLnBrk="0" fontAlgn="base" hangingPunct="0">
              <a:spcBef>
                <a:spcPts val="575"/>
              </a:spcBef>
              <a:spcAft>
                <a:spcPct val="0"/>
              </a:spcAft>
              <a:buClr>
                <a:srgbClr val="D34817"/>
              </a:buClr>
              <a:buSzPct val="85000"/>
            </a:pPr>
            <a:r>
              <a:rPr lang="tr-TR" sz="4000" b="1" dirty="0">
                <a:solidFill>
                  <a:prstClr val="black"/>
                </a:solidFill>
                <a:latin typeface="Calibri" pitchFamily="34" charset="0"/>
              </a:rPr>
              <a:t>2025 Yılı Kurum İç Değerlendirme Raporu </a:t>
            </a:r>
          </a:p>
          <a:p>
            <a:pPr lvl="0" algn="ctr" eaLnBrk="0" fontAlgn="base" hangingPunct="0">
              <a:spcBef>
                <a:spcPts val="575"/>
              </a:spcBef>
              <a:spcAft>
                <a:spcPct val="0"/>
              </a:spcAft>
              <a:buClr>
                <a:srgbClr val="D34817"/>
              </a:buClr>
              <a:buSzPct val="85000"/>
            </a:pPr>
            <a:r>
              <a:rPr lang="tr-TR" sz="4000" b="1" dirty="0">
                <a:solidFill>
                  <a:prstClr val="black"/>
                </a:solidFill>
                <a:latin typeface="Calibri" pitchFamily="34" charset="0"/>
              </a:rPr>
              <a:t>(KİDR) Sürüm 3.2.1 </a:t>
            </a: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6890" y="177729"/>
            <a:ext cx="1351128" cy="1351128"/>
          </a:xfrm>
          <a:prstGeom prst="rect">
            <a:avLst/>
          </a:prstGeom>
        </p:spPr>
      </p:pic>
      <p:sp>
        <p:nvSpPr>
          <p:cNvPr id="11" name="Altbilgi Yer Tutucusu 3"/>
          <p:cNvSpPr>
            <a:spLocks noGrp="1"/>
          </p:cNvSpPr>
          <p:nvPr>
            <p:ph type="ftr" sz="quarter" idx="11"/>
          </p:nvPr>
        </p:nvSpPr>
        <p:spPr>
          <a:xfrm>
            <a:off x="2247715" y="4764989"/>
            <a:ext cx="7516810" cy="567538"/>
          </a:xfrm>
        </p:spPr>
        <p:txBody>
          <a:bodyPr/>
          <a:lstStyle/>
          <a:p>
            <a:pPr marL="0" marR="0" lvl="0" indent="0" defTabSz="457200" rtl="0" eaLnBrk="1" fontAlgn="auto" latinLnBrk="0" hangingPunct="1">
              <a:lnSpc>
                <a:spcPct val="100000"/>
              </a:lnSpc>
              <a:spcBef>
                <a:spcPts val="0"/>
              </a:spcBef>
              <a:spcAft>
                <a:spcPts val="0"/>
              </a:spcAft>
              <a:buClrTx/>
              <a:buSzTx/>
              <a:buFontTx/>
              <a:buNone/>
              <a:tabLst/>
              <a:defRPr/>
            </a:pPr>
            <a:r>
              <a:rPr lang="tr-TR" sz="1800" b="1" cap="none" dirty="0">
                <a:solidFill>
                  <a:schemeClr val="accent1"/>
                </a:solidFill>
                <a:latin typeface="Tw Cen MT"/>
              </a:rPr>
              <a:t>ERÜ KALİTE VE STRATEJİ GELİŞTİRME KOORDİNATÖRLÜĞÜ (KASGEK)</a:t>
            </a:r>
            <a:endParaRPr kumimoji="0" lang="en-US" sz="1800" b="1" i="0" u="none" strike="noStrike" kern="1200" cap="none" spc="0" normalizeH="0" baseline="0" noProof="0" dirty="0">
              <a:ln>
                <a:noFill/>
              </a:ln>
              <a:solidFill>
                <a:schemeClr val="accent1"/>
              </a:solidFill>
              <a:effectLst/>
              <a:uLnTx/>
              <a:uFillTx/>
              <a:latin typeface="Tw Cen MT"/>
            </a:endParaRPr>
          </a:p>
        </p:txBody>
      </p:sp>
    </p:spTree>
    <p:extLst>
      <p:ext uri="{BB962C8B-B14F-4D97-AF65-F5344CB8AC3E}">
        <p14:creationId xmlns:p14="http://schemas.microsoft.com/office/powerpoint/2010/main" val="397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478CC-8518-6E1C-C38E-6C9497BBC0CC}"/>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44219E6-9898-A78A-BCC0-55A32CB41578}"/>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73079AFE-D121-087D-672C-5D9064670B36}"/>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yazı tipi içeren bir resim&#10;&#10;Yapay zeka tarafından oluşturulmuş içerik yanlış olabilir.">
            <a:extLst>
              <a:ext uri="{FF2B5EF4-FFF2-40B4-BE49-F238E27FC236}">
                <a16:creationId xmlns:a16="http://schemas.microsoft.com/office/drawing/2014/main" id="{FBAE29F8-561B-634B-A165-83033C629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284" y="38056"/>
            <a:ext cx="10813143" cy="6010788"/>
          </a:xfrm>
          <a:prstGeom prst="rect">
            <a:avLst/>
          </a:prstGeom>
        </p:spPr>
      </p:pic>
    </p:spTree>
    <p:extLst>
      <p:ext uri="{BB962C8B-B14F-4D97-AF65-F5344CB8AC3E}">
        <p14:creationId xmlns:p14="http://schemas.microsoft.com/office/powerpoint/2010/main" val="28118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682DA-EF45-3E75-BDCB-98780A9E2835}"/>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A5648D-1CCD-02AC-53D9-F3FB3E02BB39}"/>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E515E857-67AC-B1B7-9610-1AA8E4157D5A}"/>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yazı tipi içeren bir resim&#10;&#10;Yapay zeka tarafından oluşturulmuş içerik yanlış olabilir.">
            <a:extLst>
              <a:ext uri="{FF2B5EF4-FFF2-40B4-BE49-F238E27FC236}">
                <a16:creationId xmlns:a16="http://schemas.microsoft.com/office/drawing/2014/main" id="{47159923-C250-6B97-D647-94B27B536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36" y="224970"/>
            <a:ext cx="10560050" cy="5964045"/>
          </a:xfrm>
          <a:prstGeom prst="rect">
            <a:avLst/>
          </a:prstGeom>
        </p:spPr>
      </p:pic>
    </p:spTree>
    <p:extLst>
      <p:ext uri="{BB962C8B-B14F-4D97-AF65-F5344CB8AC3E}">
        <p14:creationId xmlns:p14="http://schemas.microsoft.com/office/powerpoint/2010/main" val="1548834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6B8D3-C873-9CC9-4CA8-D31D33724CA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9EDE544-AF91-E2FD-7BA9-BD0A37D883F1}"/>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5DEB47CF-62A7-4AD0-8FBB-E30603F87E78}"/>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yazı tipi, tasarım içeren bir resim&#10;&#10;Yapay zeka tarafından oluşturulmuş içerik yanlış olabilir.">
            <a:extLst>
              <a:ext uri="{FF2B5EF4-FFF2-40B4-BE49-F238E27FC236}">
                <a16:creationId xmlns:a16="http://schemas.microsoft.com/office/drawing/2014/main" id="{87E82BF4-7548-55B0-D236-3B51F00733A7}"/>
              </a:ext>
            </a:extLst>
          </p:cNvPr>
          <p:cNvPicPr>
            <a:picLocks noChangeAspect="1"/>
          </p:cNvPicPr>
          <p:nvPr/>
        </p:nvPicPr>
        <p:blipFill>
          <a:blip r:embed="rId2">
            <a:extLst>
              <a:ext uri="{28A0092B-C50C-407E-A947-70E740481C1C}">
                <a14:useLocalDpi xmlns:a14="http://schemas.microsoft.com/office/drawing/2010/main" val="0"/>
              </a:ext>
            </a:extLst>
          </a:blip>
          <a:srcRect r="4738"/>
          <a:stretch>
            <a:fillRect/>
          </a:stretch>
        </p:blipFill>
        <p:spPr>
          <a:xfrm>
            <a:off x="843643" y="158749"/>
            <a:ext cx="10207504" cy="6009822"/>
          </a:xfrm>
          <a:prstGeom prst="rect">
            <a:avLst/>
          </a:prstGeom>
        </p:spPr>
      </p:pic>
    </p:spTree>
    <p:extLst>
      <p:ext uri="{BB962C8B-B14F-4D97-AF65-F5344CB8AC3E}">
        <p14:creationId xmlns:p14="http://schemas.microsoft.com/office/powerpoint/2010/main" val="113643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DE494-55DB-071D-C7F7-3ABAC7326B32}"/>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867ACA9-9E00-85C5-65E6-4CEA3AD410D3}"/>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AD5F6AF6-7EB9-8201-E777-6CCBA063B569}"/>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yazı tipi içeren bir resim&#10;&#10;Yapay zeka tarafından oluşturulmuş içerik yanlış olabilir.">
            <a:extLst>
              <a:ext uri="{FF2B5EF4-FFF2-40B4-BE49-F238E27FC236}">
                <a16:creationId xmlns:a16="http://schemas.microsoft.com/office/drawing/2014/main" id="{8EB5C1EF-F232-168A-DA8E-35AB49563E48}"/>
              </a:ext>
            </a:extLst>
          </p:cNvPr>
          <p:cNvPicPr>
            <a:picLocks noChangeAspect="1"/>
          </p:cNvPicPr>
          <p:nvPr/>
        </p:nvPicPr>
        <p:blipFill>
          <a:blip r:embed="rId2">
            <a:extLst>
              <a:ext uri="{28A0092B-C50C-407E-A947-70E740481C1C}">
                <a14:useLocalDpi xmlns:a14="http://schemas.microsoft.com/office/drawing/2010/main" val="0"/>
              </a:ext>
            </a:extLst>
          </a:blip>
          <a:srcRect b="8651"/>
          <a:stretch>
            <a:fillRect/>
          </a:stretch>
        </p:blipFill>
        <p:spPr>
          <a:xfrm>
            <a:off x="300019" y="178909"/>
            <a:ext cx="11686769" cy="5990339"/>
          </a:xfrm>
          <a:prstGeom prst="rect">
            <a:avLst/>
          </a:prstGeom>
        </p:spPr>
      </p:pic>
    </p:spTree>
    <p:extLst>
      <p:ext uri="{BB962C8B-B14F-4D97-AF65-F5344CB8AC3E}">
        <p14:creationId xmlns:p14="http://schemas.microsoft.com/office/powerpoint/2010/main" val="211341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A85FE-FB5F-40A9-71B2-34F4CB1796F4}"/>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ED7C972-9043-5954-C504-3FCD0DB27E71}"/>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84076F3F-C00D-F4E4-73DE-486831198DBC}"/>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yazı tipi, sayı, numara içeren bir resim&#10;&#10;Yapay zeka tarafından oluşturulmuş içerik yanlış olabilir.">
            <a:extLst>
              <a:ext uri="{FF2B5EF4-FFF2-40B4-BE49-F238E27FC236}">
                <a16:creationId xmlns:a16="http://schemas.microsoft.com/office/drawing/2014/main" id="{E9AF7E88-8D74-CA74-5E36-45BA32D99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6" y="294346"/>
            <a:ext cx="11305228" cy="6004853"/>
          </a:xfrm>
          <a:prstGeom prst="rect">
            <a:avLst/>
          </a:prstGeom>
        </p:spPr>
      </p:pic>
    </p:spTree>
    <p:extLst>
      <p:ext uri="{BB962C8B-B14F-4D97-AF65-F5344CB8AC3E}">
        <p14:creationId xmlns:p14="http://schemas.microsoft.com/office/powerpoint/2010/main" val="1376030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4429-309F-B3B4-BB5D-649E7485269E}"/>
            </a:ext>
          </a:extLst>
        </p:cNvPr>
        <p:cNvGrpSpPr/>
        <p:nvPr/>
      </p:nvGrpSpPr>
      <p:grpSpPr>
        <a:xfrm>
          <a:off x="0" y="0"/>
          <a:ext cx="0" cy="0"/>
          <a:chOff x="0" y="0"/>
          <a:chExt cx="0" cy="0"/>
        </a:xfrm>
      </p:grpSpPr>
      <p:pic>
        <p:nvPicPr>
          <p:cNvPr id="10" name="Resim 9">
            <a:extLst>
              <a:ext uri="{FF2B5EF4-FFF2-40B4-BE49-F238E27FC236}">
                <a16:creationId xmlns:a16="http://schemas.microsoft.com/office/drawing/2014/main" id="{B4A74635-8FA7-5751-D529-6A8AF13F70E3}"/>
              </a:ext>
            </a:extLst>
          </p:cNvPr>
          <p:cNvPicPr>
            <a:picLocks noChangeAspect="1"/>
          </p:cNvPicPr>
          <p:nvPr/>
        </p:nvPicPr>
        <p:blipFill>
          <a:blip r:embed="rId2"/>
          <a:stretch>
            <a:fillRect/>
          </a:stretch>
        </p:blipFill>
        <p:spPr>
          <a:xfrm>
            <a:off x="0" y="242247"/>
            <a:ext cx="1505527" cy="990246"/>
          </a:xfrm>
          <a:prstGeom prst="rect">
            <a:avLst/>
          </a:prstGeom>
        </p:spPr>
      </p:pic>
      <p:grpSp>
        <p:nvGrpSpPr>
          <p:cNvPr id="12" name="Grup 11">
            <a:extLst>
              <a:ext uri="{FF2B5EF4-FFF2-40B4-BE49-F238E27FC236}">
                <a16:creationId xmlns:a16="http://schemas.microsoft.com/office/drawing/2014/main" id="{9AC88F98-E57D-01F7-49F6-FA69A5009E7C}"/>
              </a:ext>
            </a:extLst>
          </p:cNvPr>
          <p:cNvGrpSpPr/>
          <p:nvPr/>
        </p:nvGrpSpPr>
        <p:grpSpPr>
          <a:xfrm>
            <a:off x="3930583" y="1729053"/>
            <a:ext cx="8159713" cy="4467560"/>
            <a:chOff x="5552351" y="2045174"/>
            <a:chExt cx="7936452" cy="3277607"/>
          </a:xfrm>
          <a:scene3d>
            <a:camera prst="orthographicFront"/>
            <a:lightRig rig="threePt" dir="t">
              <a:rot lat="0" lon="0" rev="7500000"/>
            </a:lightRig>
          </a:scene3d>
        </p:grpSpPr>
        <p:sp>
          <p:nvSpPr>
            <p:cNvPr id="13" name="Dikdörtgen 12">
              <a:extLst>
                <a:ext uri="{FF2B5EF4-FFF2-40B4-BE49-F238E27FC236}">
                  <a16:creationId xmlns:a16="http://schemas.microsoft.com/office/drawing/2014/main" id="{0722C75A-9CD8-B1C9-A85E-F98643F124EF}"/>
                </a:ext>
              </a:extLst>
            </p:cNvPr>
            <p:cNvSpPr/>
            <p:nvPr/>
          </p:nvSpPr>
          <p:spPr>
            <a:xfrm>
              <a:off x="5552351" y="2204031"/>
              <a:ext cx="4330834" cy="2995002"/>
            </a:xfrm>
            <a:prstGeom prst="rect">
              <a:avLst/>
            </a:prstGeom>
            <a:noFill/>
            <a:ln>
              <a:noFill/>
            </a:ln>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5" name="Metin kutusu 14">
              <a:extLst>
                <a:ext uri="{FF2B5EF4-FFF2-40B4-BE49-F238E27FC236}">
                  <a16:creationId xmlns:a16="http://schemas.microsoft.com/office/drawing/2014/main" id="{55671CA6-09B3-D827-4888-AB458EBB4D6A}"/>
                </a:ext>
              </a:extLst>
            </p:cNvPr>
            <p:cNvSpPr txBox="1"/>
            <p:nvPr/>
          </p:nvSpPr>
          <p:spPr>
            <a:xfrm>
              <a:off x="8930101" y="2045174"/>
              <a:ext cx="4558702" cy="327760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71120" rIns="0" bIns="76200" numCol="1" spcCol="1270" anchor="ctr" anchorCtr="0">
              <a:noAutofit/>
            </a:bodyPr>
            <a:lstStyle/>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Raporlar, Web sayfası bağlantı </a:t>
              </a:r>
              <a:r>
                <a:rPr lang="tr-TR" sz="2000" b="1" dirty="0"/>
                <a:t>linkleri</a:t>
              </a:r>
            </a:p>
            <a:p>
              <a:pPr marL="342900" lvl="0" indent="-342900" defTabSz="889000">
                <a:lnSpc>
                  <a:spcPct val="90000"/>
                </a:lnSpc>
                <a:spcBef>
                  <a:spcPct val="0"/>
                </a:spcBef>
                <a:spcAft>
                  <a:spcPct val="35000"/>
                </a:spcAft>
                <a:buFont typeface="Wingdings" panose="05000000000000000000" pitchFamily="2" charset="2"/>
                <a:buChar char="ü"/>
              </a:pPr>
              <a:r>
                <a:rPr lang="tr-TR" sz="2000" b="1" dirty="0"/>
                <a:t>Web sayfasının </a:t>
              </a:r>
              <a:r>
                <a:rPr lang="tr-TR" sz="2000" b="1" dirty="0" err="1"/>
                <a:t>pdf</a:t>
              </a:r>
              <a:r>
                <a:rPr lang="tr-TR" sz="2000" b="1" dirty="0"/>
                <a:t> </a:t>
              </a:r>
              <a:r>
                <a:rPr lang="tr-TR" sz="2000" b="1" kern="1200" dirty="0"/>
                <a:t>çıktısı</a:t>
              </a:r>
            </a:p>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Toplantı tutanakları gibi çeşitli dokümanlar</a:t>
              </a:r>
            </a:p>
            <a:p>
              <a:pPr marL="342900" lvl="0" indent="-342900" defTabSz="889000">
                <a:lnSpc>
                  <a:spcPct val="90000"/>
                </a:lnSpc>
                <a:spcBef>
                  <a:spcPct val="0"/>
                </a:spcBef>
                <a:spcAft>
                  <a:spcPct val="35000"/>
                </a:spcAft>
                <a:buFont typeface="Wingdings" panose="05000000000000000000" pitchFamily="2" charset="2"/>
                <a:buChar char="ü"/>
              </a:pPr>
              <a:r>
                <a:rPr lang="tr-TR" sz="2000" b="1" dirty="0"/>
                <a:t>Görsel Dosyalar(tek başına kanıt değildir)</a:t>
              </a:r>
              <a:endParaRPr lang="tr-TR" sz="2000" b="1" kern="1200" dirty="0"/>
            </a:p>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Yönetmelik, Yönerge, Usul ve Esaslar </a:t>
              </a:r>
              <a:r>
                <a:rPr lang="tr-TR" sz="2000" b="1" dirty="0"/>
                <a:t>gibi mevzuatlar</a:t>
              </a:r>
              <a:endParaRPr lang="tr-TR" sz="2000" b="1" kern="1200" dirty="0"/>
            </a:p>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Yönetim Kurulu, Fakülte Kurulu, Akademik Kurul Kararları </a:t>
              </a:r>
            </a:p>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Paydaşlara ait çeşitli anket sonuçları ve değerlendirme raporları</a:t>
              </a:r>
            </a:p>
            <a:p>
              <a:pPr marL="342900" lvl="0" indent="-342900" defTabSz="889000">
                <a:lnSpc>
                  <a:spcPct val="90000"/>
                </a:lnSpc>
                <a:spcBef>
                  <a:spcPct val="0"/>
                </a:spcBef>
                <a:spcAft>
                  <a:spcPct val="35000"/>
                </a:spcAft>
                <a:buFont typeface="Wingdings" panose="05000000000000000000" pitchFamily="2" charset="2"/>
                <a:buChar char="ü"/>
              </a:pPr>
              <a:r>
                <a:rPr lang="tr-TR" sz="2000" b="1" kern="1200" dirty="0"/>
                <a:t>İş Akış Şemaları  </a:t>
              </a:r>
              <a:r>
                <a:rPr lang="tr-TR" sz="2000" b="1" kern="1200" dirty="0" err="1"/>
                <a:t>vb</a:t>
              </a:r>
              <a:r>
                <a:rPr lang="tr-TR" sz="2000" b="1" kern="1200" dirty="0"/>
                <a:t> gibi dosyalar/linkleri</a:t>
              </a:r>
              <a:endParaRPr lang="tr-TR" sz="1200" kern="1200" dirty="0"/>
            </a:p>
          </p:txBody>
        </p:sp>
      </p:grpSp>
      <p:sp>
        <p:nvSpPr>
          <p:cNvPr id="17" name="Dikdörtgen 16">
            <a:extLst>
              <a:ext uri="{FF2B5EF4-FFF2-40B4-BE49-F238E27FC236}">
                <a16:creationId xmlns:a16="http://schemas.microsoft.com/office/drawing/2014/main" id="{5F86D8B9-723B-05C8-45E4-E299FBE8A037}"/>
              </a:ext>
            </a:extLst>
          </p:cNvPr>
          <p:cNvSpPr/>
          <p:nvPr/>
        </p:nvSpPr>
        <p:spPr>
          <a:xfrm>
            <a:off x="925094" y="2572682"/>
            <a:ext cx="4033242" cy="2176521"/>
          </a:xfrm>
          <a:prstGeom prst="rect">
            <a:avLst/>
          </a:prstGeom>
          <a:noFill/>
          <a:ln>
            <a:noFill/>
          </a:ln>
          <a:scene3d>
            <a:camera prst="orthographicFront"/>
            <a:lightRig rig="threePt" dir="t">
              <a:rot lat="0" lon="0" rev="7500000"/>
            </a:lightRig>
          </a:scene3d>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9" name="Sağ Ok Belirtme Çizgisi 8">
            <a:extLst>
              <a:ext uri="{FF2B5EF4-FFF2-40B4-BE49-F238E27FC236}">
                <a16:creationId xmlns:a16="http://schemas.microsoft.com/office/drawing/2014/main" id="{35DEFE3F-834F-6430-2D5B-EA1EB3CD7AD4}"/>
              </a:ext>
            </a:extLst>
          </p:cNvPr>
          <p:cNvSpPr/>
          <p:nvPr/>
        </p:nvSpPr>
        <p:spPr>
          <a:xfrm>
            <a:off x="4847207" y="2414776"/>
            <a:ext cx="2440731" cy="1233996"/>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KANITLAR</a:t>
            </a:r>
          </a:p>
        </p:txBody>
      </p:sp>
      <p:sp>
        <p:nvSpPr>
          <p:cNvPr id="21" name="Metin kutusu 20">
            <a:extLst>
              <a:ext uri="{FF2B5EF4-FFF2-40B4-BE49-F238E27FC236}">
                <a16:creationId xmlns:a16="http://schemas.microsoft.com/office/drawing/2014/main" id="{0BC0AEE3-8754-82D3-8B6D-0181E9985672}"/>
              </a:ext>
            </a:extLst>
          </p:cNvPr>
          <p:cNvSpPr txBox="1"/>
          <p:nvPr/>
        </p:nvSpPr>
        <p:spPr>
          <a:xfrm>
            <a:off x="172331" y="2432532"/>
            <a:ext cx="4390307" cy="217652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95580" rIns="0" bIns="209550" numCol="1" spcCol="1270" anchor="ctr" anchorCtr="0">
            <a:noAutofit/>
          </a:bodyPr>
          <a:lstStyle/>
          <a:p>
            <a:pPr lvl="0" algn="ctr" defTabSz="2444750">
              <a:lnSpc>
                <a:spcPct val="90000"/>
              </a:lnSpc>
              <a:spcBef>
                <a:spcPct val="0"/>
              </a:spcBef>
              <a:spcAft>
                <a:spcPct val="35000"/>
              </a:spcAft>
            </a:pPr>
            <a:r>
              <a:rPr lang="tr-TR" sz="2800" b="1" kern="1200" dirty="0">
                <a:solidFill>
                  <a:schemeClr val="accent5">
                    <a:lumMod val="75000"/>
                  </a:schemeClr>
                </a:solidFill>
              </a:rPr>
              <a:t>Faaliyetlere Ait Belgeler</a:t>
            </a:r>
          </a:p>
          <a:p>
            <a:pPr lvl="0" algn="just" defTabSz="2444750">
              <a:lnSpc>
                <a:spcPct val="90000"/>
              </a:lnSpc>
              <a:spcBef>
                <a:spcPct val="0"/>
              </a:spcBef>
              <a:spcAft>
                <a:spcPct val="35000"/>
              </a:spcAft>
            </a:pPr>
            <a:r>
              <a:rPr lang="tr-TR" sz="2000" b="1" kern="1200" dirty="0">
                <a:solidFill>
                  <a:schemeClr val="accent5">
                    <a:lumMod val="75000"/>
                  </a:schemeClr>
                </a:solidFill>
              </a:rPr>
              <a:t>(İyileştirme kanıtlarında paydaş görüşleri, sorun tespit raporu gibi gerekçeler iyi yapılandırılmalıdır)</a:t>
            </a:r>
          </a:p>
        </p:txBody>
      </p:sp>
      <p:sp>
        <p:nvSpPr>
          <p:cNvPr id="22" name="Metin kutusu 21">
            <a:extLst>
              <a:ext uri="{FF2B5EF4-FFF2-40B4-BE49-F238E27FC236}">
                <a16:creationId xmlns:a16="http://schemas.microsoft.com/office/drawing/2014/main" id="{B471C5C9-8294-4576-2D65-C075B67888D2}"/>
              </a:ext>
            </a:extLst>
          </p:cNvPr>
          <p:cNvSpPr txBox="1"/>
          <p:nvPr/>
        </p:nvSpPr>
        <p:spPr>
          <a:xfrm>
            <a:off x="301213" y="4664130"/>
            <a:ext cx="6986726" cy="707886"/>
          </a:xfrm>
          <a:prstGeom prst="rect">
            <a:avLst/>
          </a:prstGeom>
          <a:solidFill>
            <a:schemeClr val="accent1">
              <a:lumMod val="40000"/>
              <a:lumOff val="60000"/>
            </a:schemeClr>
          </a:solidFill>
          <a:effectLst>
            <a:glow rad="228600">
              <a:schemeClr val="accent5">
                <a:satMod val="175000"/>
                <a:alpha val="40000"/>
              </a:schemeClr>
            </a:glow>
          </a:effectLst>
        </p:spPr>
        <p:txBody>
          <a:bodyPr wrap="square" rtlCol="0">
            <a:spAutoFit/>
          </a:bodyPr>
          <a:lstStyle/>
          <a:p>
            <a:pPr marL="342900" indent="-342900">
              <a:buFont typeface="Arial" panose="020B0604020202020204" pitchFamily="34" charset="0"/>
              <a:buChar char="•"/>
            </a:pPr>
            <a:r>
              <a:rPr lang="tr-TR" sz="2000" b="1" dirty="0">
                <a:highlight>
                  <a:srgbClr val="FFFF00"/>
                </a:highlight>
              </a:rPr>
              <a:t>Dikkat!! </a:t>
            </a:r>
            <a:r>
              <a:rPr lang="tr-TR" sz="2000" dirty="0">
                <a:highlight>
                  <a:srgbClr val="FFFF00"/>
                </a:highlight>
              </a:rPr>
              <a:t>Öğrenci/personel vb. kişisel bilgilerini içeren </a:t>
            </a:r>
            <a:r>
              <a:rPr lang="tr-TR" sz="2000" dirty="0" err="1">
                <a:highlight>
                  <a:srgbClr val="FFFF00"/>
                </a:highlight>
              </a:rPr>
              <a:t>KVKK’ya</a:t>
            </a:r>
            <a:r>
              <a:rPr lang="tr-TR" sz="2000" dirty="0">
                <a:highlight>
                  <a:srgbClr val="FFFF00"/>
                </a:highlight>
              </a:rPr>
              <a:t> aykırı olan kanıtlar gerekli tedbirler alınarak kullanılmalıdır</a:t>
            </a:r>
          </a:p>
        </p:txBody>
      </p:sp>
      <p:sp>
        <p:nvSpPr>
          <p:cNvPr id="16" name="Altbilgi Yer Tutucusu 3">
            <a:extLst>
              <a:ext uri="{FF2B5EF4-FFF2-40B4-BE49-F238E27FC236}">
                <a16:creationId xmlns:a16="http://schemas.microsoft.com/office/drawing/2014/main" id="{4E1C3B6D-671D-3B05-54BD-46E128C559C2}"/>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4" name="Resim 13">
            <a:extLst>
              <a:ext uri="{FF2B5EF4-FFF2-40B4-BE49-F238E27FC236}">
                <a16:creationId xmlns:a16="http://schemas.microsoft.com/office/drawing/2014/main" id="{BD604123-B661-346A-3E9A-F1837FAB0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2628" y="175649"/>
            <a:ext cx="971476" cy="971476"/>
          </a:xfrm>
          <a:prstGeom prst="rect">
            <a:avLst/>
          </a:prstGeom>
        </p:spPr>
      </p:pic>
    </p:spTree>
    <p:extLst>
      <p:ext uri="{BB962C8B-B14F-4D97-AF65-F5344CB8AC3E}">
        <p14:creationId xmlns:p14="http://schemas.microsoft.com/office/powerpoint/2010/main" val="114060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56F5-4B9D-FAE8-A1D3-C827EAAEF875}"/>
            </a:ext>
          </a:extLst>
        </p:cNvPr>
        <p:cNvGrpSpPr/>
        <p:nvPr/>
      </p:nvGrpSpPr>
      <p:grpSpPr>
        <a:xfrm>
          <a:off x="0" y="0"/>
          <a:ext cx="0" cy="0"/>
          <a:chOff x="0" y="0"/>
          <a:chExt cx="0" cy="0"/>
        </a:xfrm>
      </p:grpSpPr>
      <p:sp>
        <p:nvSpPr>
          <p:cNvPr id="2" name="Altbilgi Yer Tutucusu 3">
            <a:extLst>
              <a:ext uri="{FF2B5EF4-FFF2-40B4-BE49-F238E27FC236}">
                <a16:creationId xmlns:a16="http://schemas.microsoft.com/office/drawing/2014/main" id="{F459F16B-FB47-4B07-28ED-17DA750A8935}"/>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sp>
        <p:nvSpPr>
          <p:cNvPr id="4" name="Metin kutusu 3">
            <a:extLst>
              <a:ext uri="{FF2B5EF4-FFF2-40B4-BE49-F238E27FC236}">
                <a16:creationId xmlns:a16="http://schemas.microsoft.com/office/drawing/2014/main" id="{869EF4BB-AA67-A4E3-24DA-438426D39CAA}"/>
              </a:ext>
            </a:extLst>
          </p:cNvPr>
          <p:cNvSpPr txBox="1"/>
          <p:nvPr/>
        </p:nvSpPr>
        <p:spPr>
          <a:xfrm>
            <a:off x="322729" y="282388"/>
            <a:ext cx="11664059" cy="4770537"/>
          </a:xfrm>
          <a:prstGeom prst="rect">
            <a:avLst/>
          </a:prstGeom>
          <a:noFill/>
        </p:spPr>
        <p:txBody>
          <a:bodyPr wrap="square" rtlCol="0">
            <a:spAutoFit/>
          </a:bodyPr>
          <a:lstStyle/>
          <a:p>
            <a:r>
              <a:rPr lang="tr-TR" sz="1600" b="1" dirty="0"/>
              <a:t>A.1.1. Yönetişim modeli ve idari yapı</a:t>
            </a:r>
          </a:p>
          <a:p>
            <a:endParaRPr lang="tr-TR" sz="1600" dirty="0"/>
          </a:p>
          <a:p>
            <a:pPr algn="just"/>
            <a:r>
              <a:rPr lang="tr-TR" sz="1600" dirty="0"/>
              <a:t>Kurumda yönetişim modeli ve idari yapının organizasyonunda ERÜ Stratejik Planı çerçevesinde birimin misyon ve vizyonuna uygun bir yapılanma bulunmakta ve uzun yıllardır uygulanmaktadır </a:t>
            </a:r>
            <a:r>
              <a:rPr lang="tr-TR" sz="1600" dirty="0">
                <a:solidFill>
                  <a:schemeClr val="accent1">
                    <a:lumMod val="75000"/>
                  </a:schemeClr>
                </a:solidFill>
              </a:rPr>
              <a:t>[1_OD2].</a:t>
            </a:r>
            <a:r>
              <a:rPr lang="tr-TR" sz="1600" dirty="0"/>
              <a:t> Bu yapılanma izlenmekte, yapılan kontroller ve alınan geri bildirimler neticesinde iyileştirilmektedir </a:t>
            </a:r>
            <a:r>
              <a:rPr lang="tr-TR" sz="1600" dirty="0">
                <a:solidFill>
                  <a:schemeClr val="accent1">
                    <a:lumMod val="75000"/>
                  </a:schemeClr>
                </a:solidFill>
              </a:rPr>
              <a:t>[2_OD3], (OD3)</a:t>
            </a:r>
            <a:r>
              <a:rPr lang="tr-TR" sz="1600" dirty="0"/>
              <a:t>. Kurum ve birimin içselleştirdiği kalite güvence kültürü kapsamında her yıl yönetim tarafından bir sonraki yıl için kısa-orta ve uzun vadede planlar yapılmakta ve  Kurum İç Değerlendirme Raporuna yönelik başlıklar incelenerek iyileştirmeler yapılmaktadır. Bu kapsamda performans göstergeleri yıllık olarak faaliyet raporları ve stratejik plan raporları ile izlenmekte ve gerektiğinde iyileştirilmektedir </a:t>
            </a:r>
            <a:r>
              <a:rPr lang="tr-TR" sz="1600" dirty="0">
                <a:solidFill>
                  <a:schemeClr val="accent1">
                    <a:lumMod val="75000"/>
                  </a:schemeClr>
                </a:solidFill>
              </a:rPr>
              <a:t>[3_OD3] [4_OD3], (OD2). </a:t>
            </a:r>
            <a:r>
              <a:rPr lang="tr-TR" sz="1600" dirty="0"/>
              <a:t>Yönetim modeli içerisinde önemli bir rol oynayan Kalite Komisyonu; çok seslilik ve bağımsız hareket kabiliyeti ilkelerine uygun olarak oluşturulmuştur </a:t>
            </a:r>
            <a:r>
              <a:rPr lang="tr-TR" sz="1600" dirty="0">
                <a:solidFill>
                  <a:schemeClr val="accent1">
                    <a:lumMod val="75000"/>
                  </a:schemeClr>
                </a:solidFill>
              </a:rPr>
              <a:t>[5_OD3], [6_OD3]</a:t>
            </a:r>
            <a:r>
              <a:rPr lang="tr-TR" sz="1600" dirty="0"/>
              <a:t>. Yönetim modeli, paydaşlardan alınan geri bildirimler doğrultusunda izlenmekte ve iyileştirilmektedir. Bu uygulamaya yönelik PUKÖ çevrimleri son 3 yıldır düzenli olarak sürdürülmektedir </a:t>
            </a:r>
            <a:r>
              <a:rPr lang="tr-TR" sz="1600" dirty="0">
                <a:solidFill>
                  <a:schemeClr val="accent1">
                    <a:lumMod val="75000"/>
                  </a:schemeClr>
                </a:solidFill>
              </a:rPr>
              <a:t>[7_OD4]</a:t>
            </a:r>
            <a:r>
              <a:rPr lang="tr-TR" sz="1600" dirty="0"/>
              <a:t>.</a:t>
            </a:r>
          </a:p>
          <a:p>
            <a:pPr algn="just"/>
            <a:endParaRPr lang="tr-TR" sz="1600" dirty="0"/>
          </a:p>
          <a:p>
            <a:pPr algn="just"/>
            <a:r>
              <a:rPr lang="tr-TR" sz="1600" dirty="0"/>
              <a:t>1_OD2_Misyon_Vizyon </a:t>
            </a:r>
          </a:p>
          <a:p>
            <a:pPr algn="just"/>
            <a:r>
              <a:rPr lang="tr-TR" sz="1600" dirty="0"/>
              <a:t>2_OD3_İyilestirme_Raporlari</a:t>
            </a:r>
          </a:p>
          <a:p>
            <a:pPr algn="just"/>
            <a:r>
              <a:rPr lang="tr-TR" sz="1600" dirty="0"/>
              <a:t>3_OD3_Faaliyet_Raporlari </a:t>
            </a:r>
          </a:p>
          <a:p>
            <a:pPr algn="just"/>
            <a:r>
              <a:rPr lang="tr-TR" sz="1600" dirty="0"/>
              <a:t>4_OD3_2024_Yili_Degerlendirme_Raporu_syf_3 </a:t>
            </a:r>
          </a:p>
          <a:p>
            <a:pPr algn="just"/>
            <a:r>
              <a:rPr lang="tr-TR" sz="1600" dirty="0"/>
              <a:t>5_OD3_Yonetim_Kurulu </a:t>
            </a:r>
          </a:p>
          <a:p>
            <a:pPr algn="just"/>
            <a:r>
              <a:rPr lang="tr-TR" sz="1600" dirty="0"/>
              <a:t>6_OD3_Kalite_Komisyonu</a:t>
            </a:r>
          </a:p>
          <a:p>
            <a:pPr algn="just"/>
            <a:r>
              <a:rPr lang="tr-TR" sz="1600" dirty="0"/>
              <a:t>7_OD4_Yonetim_Modeli_GeriBildirimleri_PUKO_Raporu</a:t>
            </a:r>
          </a:p>
        </p:txBody>
      </p:sp>
      <p:sp>
        <p:nvSpPr>
          <p:cNvPr id="5" name="Metin kutusu 4">
            <a:extLst>
              <a:ext uri="{FF2B5EF4-FFF2-40B4-BE49-F238E27FC236}">
                <a16:creationId xmlns:a16="http://schemas.microsoft.com/office/drawing/2014/main" id="{8D56C510-855D-E128-9BE3-2A3B741EE818}"/>
              </a:ext>
            </a:extLst>
          </p:cNvPr>
          <p:cNvSpPr txBox="1"/>
          <p:nvPr/>
        </p:nvSpPr>
        <p:spPr>
          <a:xfrm>
            <a:off x="5103450" y="3396320"/>
            <a:ext cx="6765822" cy="1200329"/>
          </a:xfrm>
          <a:prstGeom prst="rect">
            <a:avLst/>
          </a:prstGeom>
          <a:noFill/>
        </p:spPr>
        <p:txBody>
          <a:bodyPr wrap="square" rtlCol="0">
            <a:spAutoFit/>
          </a:bodyPr>
          <a:lstStyle/>
          <a:p>
            <a:pPr algn="just"/>
            <a:r>
              <a:rPr lang="tr-TR" dirty="0">
                <a:solidFill>
                  <a:srgbClr val="FF0000"/>
                </a:solidFill>
              </a:rPr>
              <a:t>Kanıtlayıcı belgeler pdf/</a:t>
            </a:r>
            <a:r>
              <a:rPr lang="tr-TR" dirty="0" err="1">
                <a:solidFill>
                  <a:srgbClr val="FF0000"/>
                </a:solidFill>
              </a:rPr>
              <a:t>doc</a:t>
            </a:r>
            <a:r>
              <a:rPr lang="tr-TR" dirty="0">
                <a:solidFill>
                  <a:srgbClr val="FF0000"/>
                </a:solidFill>
              </a:rPr>
              <a:t> formatında BİDR sistemine yüklendiğinde ilgili link sistemden kopyalanmalı ve metin içinde ilgili </a:t>
            </a:r>
            <a:r>
              <a:rPr lang="tr-TR" b="1" u="sng" dirty="0">
                <a:solidFill>
                  <a:srgbClr val="FF0000"/>
                </a:solidFill>
              </a:rPr>
              <a:t>köşeli parantez </a:t>
            </a:r>
            <a:r>
              <a:rPr lang="tr-TR" dirty="0">
                <a:solidFill>
                  <a:srgbClr val="FF0000"/>
                </a:solidFill>
              </a:rPr>
              <a:t>içerisine </a:t>
            </a:r>
            <a:r>
              <a:rPr lang="tr-TR" b="1" dirty="0">
                <a:solidFill>
                  <a:srgbClr val="FF0000"/>
                </a:solidFill>
              </a:rPr>
              <a:t>köprü olarak </a:t>
            </a:r>
            <a:r>
              <a:rPr lang="tr-TR" dirty="0">
                <a:solidFill>
                  <a:srgbClr val="FF0000"/>
                </a:solidFill>
              </a:rPr>
              <a:t>eklenmelidir. Jpeg/</a:t>
            </a:r>
            <a:r>
              <a:rPr lang="tr-TR" dirty="0" err="1">
                <a:solidFill>
                  <a:srgbClr val="FF0000"/>
                </a:solidFill>
              </a:rPr>
              <a:t>Tiff</a:t>
            </a:r>
            <a:r>
              <a:rPr lang="tr-TR" dirty="0">
                <a:solidFill>
                  <a:srgbClr val="FF0000"/>
                </a:solidFill>
              </a:rPr>
              <a:t> </a:t>
            </a:r>
            <a:r>
              <a:rPr lang="tr-TR" dirty="0" err="1">
                <a:solidFill>
                  <a:srgbClr val="FF0000"/>
                </a:solidFill>
              </a:rPr>
              <a:t>vb</a:t>
            </a:r>
            <a:r>
              <a:rPr lang="tr-TR" dirty="0">
                <a:solidFill>
                  <a:srgbClr val="FF0000"/>
                </a:solidFill>
              </a:rPr>
              <a:t> görseller direkt kullanılmamalı, bir rapor içerisine yerleştirilmelidir.</a:t>
            </a:r>
          </a:p>
        </p:txBody>
      </p:sp>
      <p:cxnSp>
        <p:nvCxnSpPr>
          <p:cNvPr id="9" name="Düz Ok Bağlayıcısı 8">
            <a:extLst>
              <a:ext uri="{FF2B5EF4-FFF2-40B4-BE49-F238E27FC236}">
                <a16:creationId xmlns:a16="http://schemas.microsoft.com/office/drawing/2014/main" id="{4E99C59F-124E-6B48-4341-5A66F5642331}"/>
              </a:ext>
            </a:extLst>
          </p:cNvPr>
          <p:cNvCxnSpPr>
            <a:cxnSpLocks/>
          </p:cNvCxnSpPr>
          <p:nvPr/>
        </p:nvCxnSpPr>
        <p:spPr>
          <a:xfrm>
            <a:off x="6468532" y="2592729"/>
            <a:ext cx="0" cy="915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a:extLst>
              <a:ext uri="{FF2B5EF4-FFF2-40B4-BE49-F238E27FC236}">
                <a16:creationId xmlns:a16="http://schemas.microsoft.com/office/drawing/2014/main" id="{0CADD702-4E88-E5F9-B4E7-EBF65B6D31CA}"/>
              </a:ext>
            </a:extLst>
          </p:cNvPr>
          <p:cNvSpPr txBox="1"/>
          <p:nvPr/>
        </p:nvSpPr>
        <p:spPr>
          <a:xfrm>
            <a:off x="4848286" y="4596649"/>
            <a:ext cx="6975103" cy="1477328"/>
          </a:xfrm>
          <a:prstGeom prst="rect">
            <a:avLst/>
          </a:prstGeom>
          <a:noFill/>
        </p:spPr>
        <p:txBody>
          <a:bodyPr wrap="square" rtlCol="0">
            <a:spAutoFit/>
          </a:bodyPr>
          <a:lstStyle/>
          <a:p>
            <a:pPr algn="just"/>
            <a:endParaRPr lang="tr-TR" dirty="0">
              <a:solidFill>
                <a:srgbClr val="FF0000"/>
              </a:solidFill>
            </a:endParaRPr>
          </a:p>
          <a:p>
            <a:pPr algn="just"/>
            <a:r>
              <a:rPr lang="tr-TR" dirty="0">
                <a:solidFill>
                  <a:srgbClr val="0070C0"/>
                </a:solidFill>
              </a:rPr>
              <a:t>Metin içinde kanıtlayıcı olarak web sitesi linki verildiği durumlarda SADECE kanıtın ait olduğu olgunluk düzeyi </a:t>
            </a:r>
            <a:r>
              <a:rPr lang="tr-TR" b="1" u="sng" dirty="0">
                <a:solidFill>
                  <a:srgbClr val="0070C0"/>
                </a:solidFill>
              </a:rPr>
              <a:t>parantez içerisinde </a:t>
            </a:r>
            <a:r>
              <a:rPr lang="tr-TR" dirty="0">
                <a:solidFill>
                  <a:srgbClr val="0070C0"/>
                </a:solidFill>
              </a:rPr>
              <a:t>yazılmalı, kanıt numarası verilmemelidir. Verilen link kanıtlarının, kanıtlar bölümünde tekrar listelenmesine gerek yoktur.</a:t>
            </a:r>
          </a:p>
        </p:txBody>
      </p:sp>
      <p:cxnSp>
        <p:nvCxnSpPr>
          <p:cNvPr id="13" name="Düz Ok Bağlayıcısı 12">
            <a:extLst>
              <a:ext uri="{FF2B5EF4-FFF2-40B4-BE49-F238E27FC236}">
                <a16:creationId xmlns:a16="http://schemas.microsoft.com/office/drawing/2014/main" id="{8BD6FB99-C1DD-F662-D001-65AC3CBF5072}"/>
              </a:ext>
            </a:extLst>
          </p:cNvPr>
          <p:cNvCxnSpPr>
            <a:cxnSpLocks/>
          </p:cNvCxnSpPr>
          <p:nvPr/>
        </p:nvCxnSpPr>
        <p:spPr>
          <a:xfrm>
            <a:off x="4894168" y="2317796"/>
            <a:ext cx="0" cy="273512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Metin kutusu 17">
            <a:extLst>
              <a:ext uri="{FF2B5EF4-FFF2-40B4-BE49-F238E27FC236}">
                <a16:creationId xmlns:a16="http://schemas.microsoft.com/office/drawing/2014/main" id="{C1CDE792-4601-2054-390D-5295F97EA60C}"/>
              </a:ext>
            </a:extLst>
          </p:cNvPr>
          <p:cNvSpPr txBox="1"/>
          <p:nvPr/>
        </p:nvSpPr>
        <p:spPr>
          <a:xfrm>
            <a:off x="0" y="5052925"/>
            <a:ext cx="4730591" cy="1200329"/>
          </a:xfrm>
          <a:prstGeom prst="rect">
            <a:avLst/>
          </a:prstGeom>
          <a:noFill/>
        </p:spPr>
        <p:txBody>
          <a:bodyPr wrap="square" rtlCol="0">
            <a:spAutoFit/>
          </a:bodyPr>
          <a:lstStyle/>
          <a:p>
            <a:pPr algn="just"/>
            <a:r>
              <a:rPr lang="tr-TR" dirty="0">
                <a:solidFill>
                  <a:srgbClr val="00B050"/>
                </a:solidFill>
              </a:rPr>
              <a:t>Kanıtlayıcı belgeler listelenirken kanıt isimlerinde boşluk bırakılmamalı, alt çizgi ile ayırılmalı, Türkçe karakter kullanılmamalıdır. Kanıtlar klasöre yüklenirken listedeki isim kullanılmalıdır.</a:t>
            </a:r>
          </a:p>
        </p:txBody>
      </p:sp>
      <p:cxnSp>
        <p:nvCxnSpPr>
          <p:cNvPr id="20" name="Düz Ok Bağlayıcısı 19">
            <a:extLst>
              <a:ext uri="{FF2B5EF4-FFF2-40B4-BE49-F238E27FC236}">
                <a16:creationId xmlns:a16="http://schemas.microsoft.com/office/drawing/2014/main" id="{11FDFD4B-4513-382B-C70B-2117DE7996FE}"/>
              </a:ext>
            </a:extLst>
          </p:cNvPr>
          <p:cNvCxnSpPr>
            <a:cxnSpLocks/>
          </p:cNvCxnSpPr>
          <p:nvPr/>
        </p:nvCxnSpPr>
        <p:spPr>
          <a:xfrm>
            <a:off x="3451616" y="4596649"/>
            <a:ext cx="0" cy="48864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520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3105" y="177729"/>
            <a:ext cx="7103582" cy="1045648"/>
          </a:xfrm>
        </p:spPr>
        <p:txBody>
          <a:bodyPr>
            <a:normAutofit/>
          </a:bodyPr>
          <a:lstStyle/>
          <a:p>
            <a:pPr lvl="0">
              <a:lnSpc>
                <a:spcPct val="100000"/>
              </a:lnSpc>
              <a:spcBef>
                <a:spcPts val="0"/>
              </a:spcBef>
            </a:pPr>
            <a:r>
              <a:rPr lang="tr-TR" sz="3200" b="1" spc="0" dirty="0">
                <a:solidFill>
                  <a:srgbClr val="FF0000"/>
                </a:solidFill>
                <a:latin typeface="Candara" panose="020E0502030303020204" pitchFamily="34" charset="0"/>
              </a:rPr>
              <a:t>ÖNEMLİ</a:t>
            </a:r>
            <a:endParaRPr lang="tr-TR" sz="3200" b="1" spc="0" dirty="0">
              <a:solidFill>
                <a:srgbClr val="FF0000"/>
              </a:solidFill>
              <a:latin typeface="Candara" panose="020E0502030303020204" pitchFamily="34" charset="0"/>
              <a:ea typeface="+mn-ea"/>
              <a:cs typeface="+mn-cs"/>
            </a:endParaRPr>
          </a:p>
        </p:txBody>
      </p:sp>
      <p:pic>
        <p:nvPicPr>
          <p:cNvPr id="9" name="Resim 8"/>
          <p:cNvPicPr>
            <a:picLocks noChangeAspect="1"/>
          </p:cNvPicPr>
          <p:nvPr/>
        </p:nvPicPr>
        <p:blipFill>
          <a:blip r:embed="rId2"/>
          <a:stretch>
            <a:fillRect/>
          </a:stretch>
        </p:blipFill>
        <p:spPr>
          <a:xfrm>
            <a:off x="172331" y="158959"/>
            <a:ext cx="1505527" cy="990246"/>
          </a:xfrm>
          <a:prstGeom prst="rect">
            <a:avLst/>
          </a:prstGeom>
        </p:spPr>
      </p:pic>
      <p:sp>
        <p:nvSpPr>
          <p:cNvPr id="3" name="Metin kutusu 2"/>
          <p:cNvSpPr txBox="1"/>
          <p:nvPr/>
        </p:nvSpPr>
        <p:spPr>
          <a:xfrm>
            <a:off x="588189" y="2302234"/>
            <a:ext cx="11015622" cy="2631490"/>
          </a:xfrm>
          <a:prstGeom prst="rect">
            <a:avLst/>
          </a:prstGeom>
          <a:noFill/>
        </p:spPr>
        <p:txBody>
          <a:bodyPr wrap="square" rtlCol="0">
            <a:spAutoFit/>
          </a:bodyPr>
          <a:lstStyle/>
          <a:p>
            <a:pPr marL="285750" indent="-285750" algn="just">
              <a:spcBef>
                <a:spcPts val="600"/>
              </a:spcBef>
              <a:spcAft>
                <a:spcPts val="600"/>
              </a:spcAft>
              <a:buFont typeface="Arial" panose="020B0604020202020204" pitchFamily="34" charset="0"/>
              <a:buChar char="•"/>
            </a:pPr>
            <a:endParaRPr lang="tr-TR" sz="2900" dirty="0">
              <a:solidFill>
                <a:srgbClr val="FF0000"/>
              </a:solidFill>
            </a:endParaRPr>
          </a:p>
          <a:p>
            <a:pPr marL="285750" indent="-285750" algn="just">
              <a:spcBef>
                <a:spcPts val="600"/>
              </a:spcBef>
              <a:spcAft>
                <a:spcPts val="600"/>
              </a:spcAft>
              <a:buFont typeface="Arial" panose="020B0604020202020204" pitchFamily="34" charset="0"/>
              <a:buChar char="•"/>
            </a:pPr>
            <a:r>
              <a:rPr lang="tr-TR" sz="2900" dirty="0">
                <a:solidFill>
                  <a:srgbClr val="FF0000"/>
                </a:solidFill>
              </a:rPr>
              <a:t>KİDR metnine eklenen ya da kanıt olarak kullanılan web sayfası linklerine her dönemde erişim sağlanmalıdır. </a:t>
            </a:r>
          </a:p>
          <a:p>
            <a:pPr marL="285750" indent="-285750" algn="just">
              <a:spcBef>
                <a:spcPts val="600"/>
              </a:spcBef>
              <a:spcAft>
                <a:spcPts val="600"/>
              </a:spcAft>
              <a:buFont typeface="Arial" panose="020B0604020202020204" pitchFamily="34" charset="0"/>
              <a:buChar char="•"/>
            </a:pPr>
            <a:endParaRPr lang="tr-TR" sz="3000" dirty="0">
              <a:solidFill>
                <a:srgbClr val="FF0000"/>
              </a:solidFill>
            </a:endParaRPr>
          </a:p>
          <a:p>
            <a:pPr marL="285750" indent="-285750" algn="just">
              <a:spcBef>
                <a:spcPts val="600"/>
              </a:spcBef>
              <a:spcAft>
                <a:spcPts val="600"/>
              </a:spcAft>
              <a:buFont typeface="Arial" panose="020B0604020202020204" pitchFamily="34" charset="0"/>
              <a:buChar char="•"/>
            </a:pPr>
            <a:endParaRPr lang="tr-TR" dirty="0">
              <a:solidFill>
                <a:srgbClr val="FF0000"/>
              </a:solidFill>
            </a:endParaRPr>
          </a:p>
        </p:txBody>
      </p:sp>
      <p:sp>
        <p:nvSpPr>
          <p:cNvPr id="7"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6890" y="177729"/>
            <a:ext cx="1030259" cy="1030259"/>
          </a:xfrm>
          <a:prstGeom prst="rect">
            <a:avLst/>
          </a:prstGeom>
        </p:spPr>
      </p:pic>
    </p:spTree>
    <p:extLst>
      <p:ext uri="{BB962C8B-B14F-4D97-AF65-F5344CB8AC3E}">
        <p14:creationId xmlns:p14="http://schemas.microsoft.com/office/powerpoint/2010/main" val="1021493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83CC1-A1D9-0D88-2B38-05C5DEF903EE}"/>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132149CF-AE56-1F56-5638-1BE7F3E5C704}"/>
              </a:ext>
            </a:extLst>
          </p:cNvPr>
          <p:cNvSpPr>
            <a:spLocks noGrp="1"/>
          </p:cNvSpPr>
          <p:nvPr>
            <p:ph type="title"/>
          </p:nvPr>
        </p:nvSpPr>
        <p:spPr/>
        <p:txBody>
          <a:bodyPr/>
          <a:lstStyle/>
          <a:p>
            <a:endParaRPr lang="tr-TR"/>
          </a:p>
        </p:txBody>
      </p:sp>
      <p:pic>
        <p:nvPicPr>
          <p:cNvPr id="4" name="Resim 3" descr="metin, ekran görüntüsü, web sitesi, yazı tipi içeren bir resim&#10;&#10;Yapay zeka tarafından oluşturulmuş içerik yanlış olabilir.">
            <a:extLst>
              <a:ext uri="{FF2B5EF4-FFF2-40B4-BE49-F238E27FC236}">
                <a16:creationId xmlns:a16="http://schemas.microsoft.com/office/drawing/2014/main" id="{9884FBAB-A18A-5F33-1929-9A689459BC80}"/>
              </a:ext>
            </a:extLst>
          </p:cNvPr>
          <p:cNvPicPr>
            <a:picLocks noChangeAspect="1"/>
          </p:cNvPicPr>
          <p:nvPr/>
        </p:nvPicPr>
        <p:blipFill>
          <a:blip r:embed="rId2">
            <a:extLst>
              <a:ext uri="{28A0092B-C50C-407E-A947-70E740481C1C}">
                <a14:useLocalDpi xmlns:a14="http://schemas.microsoft.com/office/drawing/2010/main" val="0"/>
              </a:ext>
            </a:extLst>
          </a:blip>
          <a:srcRect t="4495" r="1517" b="2465"/>
          <a:stretch>
            <a:fillRect/>
          </a:stretch>
        </p:blipFill>
        <p:spPr>
          <a:xfrm>
            <a:off x="435861" y="33090"/>
            <a:ext cx="11381238" cy="6179451"/>
          </a:xfrm>
          <a:prstGeom prst="rect">
            <a:avLst/>
          </a:prstGeom>
        </p:spPr>
      </p:pic>
      <p:sp>
        <p:nvSpPr>
          <p:cNvPr id="7" name="Altbilgi Yer Tutucusu 3">
            <a:extLst>
              <a:ext uri="{FF2B5EF4-FFF2-40B4-BE49-F238E27FC236}">
                <a16:creationId xmlns:a16="http://schemas.microsoft.com/office/drawing/2014/main" id="{6716E37B-CE7C-A03F-0385-E388724510DB}"/>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sp>
        <p:nvSpPr>
          <p:cNvPr id="9" name="Metin kutusu 8">
            <a:extLst>
              <a:ext uri="{FF2B5EF4-FFF2-40B4-BE49-F238E27FC236}">
                <a16:creationId xmlns:a16="http://schemas.microsoft.com/office/drawing/2014/main" id="{3FF7B6FD-F46B-B521-B502-74A56C87E833}"/>
              </a:ext>
            </a:extLst>
          </p:cNvPr>
          <p:cNvSpPr txBox="1"/>
          <p:nvPr/>
        </p:nvSpPr>
        <p:spPr>
          <a:xfrm>
            <a:off x="9533608" y="5258434"/>
            <a:ext cx="2453180" cy="954107"/>
          </a:xfrm>
          <a:prstGeom prst="rect">
            <a:avLst/>
          </a:prstGeom>
          <a:noFill/>
        </p:spPr>
        <p:txBody>
          <a:bodyPr wrap="square" rtlCol="0">
            <a:spAutoFit/>
          </a:bodyPr>
          <a:lstStyle/>
          <a:p>
            <a:pPr algn="ctr"/>
            <a:r>
              <a:rPr lang="tr-TR" sz="1400" dirty="0">
                <a:highlight>
                  <a:srgbClr val="00FFFF"/>
                </a:highlight>
                <a:latin typeface="Aptos" panose="020B0004020202020204" pitchFamily="34" charset="0"/>
              </a:rPr>
              <a:t>Ek olarak farklı birimler/ kurumlar tarafından örnek alındığının ispat edilmesi gerekmektedir.</a:t>
            </a:r>
          </a:p>
        </p:txBody>
      </p:sp>
    </p:spTree>
    <p:extLst>
      <p:ext uri="{BB962C8B-B14F-4D97-AF65-F5344CB8AC3E}">
        <p14:creationId xmlns:p14="http://schemas.microsoft.com/office/powerpoint/2010/main" val="249591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F9930-4ACC-2D8E-1892-FCE204A0FAF7}"/>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1D61E82-D4EB-6678-159C-F2305C74B94D}"/>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6EF8DA87-0B8B-AA22-582E-9306F2CF9F8D}"/>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2" name="Resim 1">
            <a:extLst>
              <a:ext uri="{FF2B5EF4-FFF2-40B4-BE49-F238E27FC236}">
                <a16:creationId xmlns:a16="http://schemas.microsoft.com/office/drawing/2014/main" id="{D094F422-1202-6B25-9191-194311496F40}"/>
              </a:ext>
            </a:extLst>
          </p:cNvPr>
          <p:cNvPicPr>
            <a:picLocks noChangeAspect="1"/>
          </p:cNvPicPr>
          <p:nvPr/>
        </p:nvPicPr>
        <p:blipFill>
          <a:blip r:embed="rId2"/>
          <a:stretch>
            <a:fillRect/>
          </a:stretch>
        </p:blipFill>
        <p:spPr>
          <a:xfrm>
            <a:off x="0" y="-1"/>
            <a:ext cx="12192000" cy="6837823"/>
          </a:xfrm>
          <a:prstGeom prst="rect">
            <a:avLst/>
          </a:prstGeom>
        </p:spPr>
      </p:pic>
      <p:pic>
        <p:nvPicPr>
          <p:cNvPr id="6" name="Resim 5" descr="beyaz, tasarım içeren bir resim&#10;&#10;Yapay zeka tarafından oluşturulmuş içerik yanlış olabilir.">
            <a:extLst>
              <a:ext uri="{FF2B5EF4-FFF2-40B4-BE49-F238E27FC236}">
                <a16:creationId xmlns:a16="http://schemas.microsoft.com/office/drawing/2014/main" id="{1E588D45-2E39-F763-6AA6-BAD094C30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94" y="4357118"/>
            <a:ext cx="8990455" cy="1252850"/>
          </a:xfrm>
          <a:prstGeom prst="rect">
            <a:avLst/>
          </a:prstGeom>
        </p:spPr>
      </p:pic>
    </p:spTree>
    <p:extLst>
      <p:ext uri="{BB962C8B-B14F-4D97-AF65-F5344CB8AC3E}">
        <p14:creationId xmlns:p14="http://schemas.microsoft.com/office/powerpoint/2010/main" val="174225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graphicFrame>
        <p:nvGraphicFramePr>
          <p:cNvPr id="9" name="Diyagram 8"/>
          <p:cNvGraphicFramePr/>
          <p:nvPr>
            <p:extLst>
              <p:ext uri="{D42A27DB-BD31-4B8C-83A1-F6EECF244321}">
                <p14:modId xmlns:p14="http://schemas.microsoft.com/office/powerpoint/2010/main" val="202303215"/>
              </p:ext>
            </p:extLst>
          </p:nvPr>
        </p:nvGraphicFramePr>
        <p:xfrm>
          <a:off x="3235062" y="1737360"/>
          <a:ext cx="5401408" cy="2579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p:cNvPicPr>
            <a:picLocks noChangeAspect="1"/>
          </p:cNvPicPr>
          <p:nvPr/>
        </p:nvPicPr>
        <p:blipFill>
          <a:blip r:embed="rId7"/>
          <a:stretch>
            <a:fillRect/>
          </a:stretch>
        </p:blipFill>
        <p:spPr>
          <a:xfrm>
            <a:off x="172331" y="158959"/>
            <a:ext cx="1505527" cy="990246"/>
          </a:xfrm>
          <a:prstGeom prst="rect">
            <a:avLst/>
          </a:prstGeom>
        </p:spPr>
      </p:pic>
      <p:sp>
        <p:nvSpPr>
          <p:cNvPr id="5" name="Unvan 4"/>
          <p:cNvSpPr>
            <a:spLocks noGrp="1"/>
          </p:cNvSpPr>
          <p:nvPr>
            <p:ph type="title"/>
          </p:nvPr>
        </p:nvSpPr>
        <p:spPr>
          <a:xfrm>
            <a:off x="1097280" y="1149205"/>
            <a:ext cx="10058400" cy="588155"/>
          </a:xfrm>
        </p:spPr>
        <p:txBody>
          <a:bodyPr>
            <a:noAutofit/>
          </a:bodyPr>
          <a:lstStyle/>
          <a:p>
            <a:r>
              <a:rPr lang="tr-TR" sz="4400" b="1" dirty="0"/>
              <a:t>Kurum İç Değerlendirme Raporu (KİDR)</a:t>
            </a:r>
          </a:p>
        </p:txBody>
      </p:sp>
      <p:sp>
        <p:nvSpPr>
          <p:cNvPr id="11"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41199" y="649287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6890" y="177729"/>
            <a:ext cx="1091778" cy="1091778"/>
          </a:xfrm>
          <a:prstGeom prst="rect">
            <a:avLst/>
          </a:prstGeom>
        </p:spPr>
      </p:pic>
      <p:sp>
        <p:nvSpPr>
          <p:cNvPr id="2" name="Metin kutusu 1">
            <a:extLst>
              <a:ext uri="{FF2B5EF4-FFF2-40B4-BE49-F238E27FC236}">
                <a16:creationId xmlns:a16="http://schemas.microsoft.com/office/drawing/2014/main" id="{1C5A36AD-54E3-BF99-8332-A2A65F7F3221}"/>
              </a:ext>
            </a:extLst>
          </p:cNvPr>
          <p:cNvSpPr txBox="1"/>
          <p:nvPr/>
        </p:nvSpPr>
        <p:spPr>
          <a:xfrm>
            <a:off x="601871" y="4307957"/>
            <a:ext cx="10947747" cy="523220"/>
          </a:xfrm>
          <a:prstGeom prst="rect">
            <a:avLst/>
          </a:prstGeom>
          <a:solidFill>
            <a:schemeClr val="accent1">
              <a:lumMod val="40000"/>
              <a:lumOff val="60000"/>
            </a:schemeClr>
          </a:solidFill>
          <a:effectLst>
            <a:glow rad="228600">
              <a:schemeClr val="accent5">
                <a:satMod val="175000"/>
                <a:alpha val="40000"/>
              </a:schemeClr>
            </a:glow>
          </a:effectLst>
        </p:spPr>
        <p:txBody>
          <a:bodyPr wrap="square" rtlCol="0">
            <a:spAutoFit/>
          </a:bodyPr>
          <a:lstStyle/>
          <a:p>
            <a:pPr algn="just"/>
            <a:r>
              <a:rPr lang="tr-TR" sz="2800" b="1" dirty="0"/>
              <a:t>KİDR</a:t>
            </a:r>
            <a:r>
              <a:rPr lang="tr-TR" sz="2800" dirty="0"/>
              <a:t>; kurumun öz değerlendirme çalışmalarının en önemli çıktısıdır.</a:t>
            </a:r>
          </a:p>
        </p:txBody>
      </p:sp>
      <p:sp>
        <p:nvSpPr>
          <p:cNvPr id="4" name="Metin kutusu 3">
            <a:extLst>
              <a:ext uri="{FF2B5EF4-FFF2-40B4-BE49-F238E27FC236}">
                <a16:creationId xmlns:a16="http://schemas.microsoft.com/office/drawing/2014/main" id="{21E30FCB-803D-8952-DC2B-3A91EFDDD622}"/>
              </a:ext>
            </a:extLst>
          </p:cNvPr>
          <p:cNvSpPr txBox="1"/>
          <p:nvPr/>
        </p:nvSpPr>
        <p:spPr>
          <a:xfrm>
            <a:off x="601872" y="5061032"/>
            <a:ext cx="11049218" cy="1092607"/>
          </a:xfrm>
          <a:prstGeom prst="rect">
            <a:avLst/>
          </a:prstGeom>
          <a:noFill/>
        </p:spPr>
        <p:txBody>
          <a:bodyPr wrap="square" rtlCol="0">
            <a:spAutoFit/>
          </a:bodyPr>
          <a:lstStyle/>
          <a:p>
            <a:pPr algn="just" eaLnBrk="0" fontAlgn="base" hangingPunct="0">
              <a:spcBef>
                <a:spcPts val="575"/>
              </a:spcBef>
              <a:spcAft>
                <a:spcPct val="0"/>
              </a:spcAft>
              <a:buClr>
                <a:srgbClr val="D34817"/>
              </a:buClr>
              <a:buSzPct val="85000"/>
            </a:pPr>
            <a:r>
              <a:rPr lang="tr-TR" sz="2000" b="1" dirty="0">
                <a:solidFill>
                  <a:srgbClr val="0070C0"/>
                </a:solidFill>
                <a:latin typeface="Candara" panose="020E0502030303020204" pitchFamily="34" charset="0"/>
              </a:rPr>
              <a:t>KİDR-Temel Amaç</a:t>
            </a:r>
          </a:p>
          <a:p>
            <a:pPr lvl="0" algn="just" eaLnBrk="0" fontAlgn="base" hangingPunct="0">
              <a:spcBef>
                <a:spcPts val="575"/>
              </a:spcBef>
              <a:spcAft>
                <a:spcPct val="0"/>
              </a:spcAft>
              <a:buClr>
                <a:srgbClr val="D34817"/>
              </a:buClr>
              <a:buSzPct val="85000"/>
            </a:pPr>
            <a:r>
              <a:rPr lang="tr-TR" sz="2000" dirty="0"/>
              <a:t>Kurumun güçlü ve gelişmeye açık yönlerini tanımasına ve süreçlerini iyileştirme çabalarına katkı sağlamaktır.</a:t>
            </a:r>
          </a:p>
        </p:txBody>
      </p:sp>
    </p:spTree>
    <p:extLst>
      <p:ext uri="{BB962C8B-B14F-4D97-AF65-F5344CB8AC3E}">
        <p14:creationId xmlns:p14="http://schemas.microsoft.com/office/powerpoint/2010/main" val="1516745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0BDBF-D6A8-C202-C790-FB1C1ADD6793}"/>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34B8FF5-4231-5477-24EB-77E4A119D68F}"/>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26E42874-92C1-82ED-DF81-682CBFBFE6E4}"/>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2" name="Resim 1">
            <a:extLst>
              <a:ext uri="{FF2B5EF4-FFF2-40B4-BE49-F238E27FC236}">
                <a16:creationId xmlns:a16="http://schemas.microsoft.com/office/drawing/2014/main" id="{A5D5383E-D19D-E603-E13E-9FED3EADADEA}"/>
              </a:ext>
            </a:extLst>
          </p:cNvPr>
          <p:cNvPicPr>
            <a:picLocks noChangeAspect="1"/>
          </p:cNvPicPr>
          <p:nvPr/>
        </p:nvPicPr>
        <p:blipFill>
          <a:blip r:embed="rId2"/>
          <a:stretch>
            <a:fillRect/>
          </a:stretch>
        </p:blipFill>
        <p:spPr>
          <a:xfrm>
            <a:off x="0" y="-8878"/>
            <a:ext cx="12192000" cy="6858000"/>
          </a:xfrm>
          <a:prstGeom prst="rect">
            <a:avLst/>
          </a:prstGeom>
        </p:spPr>
      </p:pic>
      <p:pic>
        <p:nvPicPr>
          <p:cNvPr id="5" name="Resim 4" descr="beyaz, tasarım içeren bir resim&#10;&#10;Yapay zeka tarafından oluşturulmuş içerik yanlış olabilir.">
            <a:extLst>
              <a:ext uri="{FF2B5EF4-FFF2-40B4-BE49-F238E27FC236}">
                <a16:creationId xmlns:a16="http://schemas.microsoft.com/office/drawing/2014/main" id="{00950AB7-231D-54BD-D019-88A08D493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361" y="4420670"/>
            <a:ext cx="11371904" cy="1584713"/>
          </a:xfrm>
          <a:prstGeom prst="rect">
            <a:avLst/>
          </a:prstGeom>
        </p:spPr>
      </p:pic>
    </p:spTree>
    <p:extLst>
      <p:ext uri="{BB962C8B-B14F-4D97-AF65-F5344CB8AC3E}">
        <p14:creationId xmlns:p14="http://schemas.microsoft.com/office/powerpoint/2010/main" val="179389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0511" y="286603"/>
            <a:ext cx="11510128" cy="1450757"/>
          </a:xfrm>
        </p:spPr>
        <p:txBody>
          <a:bodyPr>
            <a:normAutofit/>
          </a:bodyPr>
          <a:lstStyle/>
          <a:p>
            <a:r>
              <a:rPr lang="tr-TR" sz="4800" dirty="0">
                <a:solidFill>
                  <a:srgbClr val="000000"/>
                </a:solidFill>
                <a:effectLst/>
                <a:latin typeface="CamberW04-Regular"/>
                <a:ea typeface="CamberW04-Regular"/>
                <a:cs typeface="CamberW04-Regular"/>
              </a:rPr>
              <a:t>Bir alt ölçütte 4 olgunluk düzeyine karar verebilmek için;</a:t>
            </a:r>
            <a:endParaRPr lang="tr-TR" dirty="0"/>
          </a:p>
        </p:txBody>
      </p:sp>
      <p:sp>
        <p:nvSpPr>
          <p:cNvPr id="3" name="Metin kutusu 2">
            <a:extLst>
              <a:ext uri="{FF2B5EF4-FFF2-40B4-BE49-F238E27FC236}">
                <a16:creationId xmlns:a16="http://schemas.microsoft.com/office/drawing/2014/main" id="{49442BA2-9E57-1BEB-578E-4FE6B22FB585}"/>
              </a:ext>
            </a:extLst>
          </p:cNvPr>
          <p:cNvSpPr txBox="1"/>
          <p:nvPr/>
        </p:nvSpPr>
        <p:spPr>
          <a:xfrm>
            <a:off x="235671" y="1737360"/>
            <a:ext cx="11594968" cy="3416320"/>
          </a:xfrm>
          <a:prstGeom prst="rect">
            <a:avLst/>
          </a:prstGeom>
          <a:noFill/>
        </p:spPr>
        <p:txBody>
          <a:bodyPr wrap="square">
            <a:spAutoFit/>
          </a:bodyPr>
          <a:lstStyle/>
          <a:p>
            <a:pPr marL="742950" marR="40005" lvl="1" indent="-285750" algn="just">
              <a:buClr>
                <a:srgbClr val="000000"/>
              </a:buClr>
              <a:buFont typeface="Wingdings" panose="05000000000000000000" pitchFamily="2" charset="2"/>
              <a:buChar char=""/>
            </a:pPr>
            <a:r>
              <a:rPr lang="tr-TR" sz="3600" dirty="0">
                <a:solidFill>
                  <a:srgbClr val="000000"/>
                </a:solidFill>
                <a:effectLst/>
                <a:latin typeface="CamberW04-Regular"/>
                <a:ea typeface="CamberW04-Regular"/>
                <a:cs typeface="CamberW04-Regular"/>
              </a:rPr>
              <a:t>Uygulamaların kurumun geneline yayılmış olması,</a:t>
            </a:r>
            <a:endParaRPr lang="tr-TR" sz="3600" dirty="0">
              <a:effectLst/>
              <a:latin typeface="Calibri" panose="020F0502020204030204" pitchFamily="34" charset="0"/>
              <a:ea typeface="Calibri" panose="020F0502020204030204" pitchFamily="34" charset="0"/>
            </a:endParaRPr>
          </a:p>
          <a:p>
            <a:pPr marL="742950" marR="40005" lvl="1" indent="-285750" algn="just">
              <a:buClr>
                <a:srgbClr val="000000"/>
              </a:buClr>
              <a:buFont typeface="Wingdings" panose="05000000000000000000" pitchFamily="2" charset="2"/>
              <a:buChar char=""/>
            </a:pPr>
            <a:r>
              <a:rPr lang="tr-TR" sz="3600" dirty="0">
                <a:solidFill>
                  <a:srgbClr val="000000"/>
                </a:solidFill>
                <a:effectLst/>
                <a:latin typeface="CamberW04-Regular"/>
                <a:ea typeface="CamberW04-Regular"/>
                <a:cs typeface="CamberW04-Regular"/>
              </a:rPr>
              <a:t>Uygulamalardan sonuç elde edilmiş olması,</a:t>
            </a:r>
            <a:endParaRPr lang="tr-TR" sz="3600" dirty="0">
              <a:effectLst/>
              <a:latin typeface="Calibri" panose="020F0502020204030204" pitchFamily="34" charset="0"/>
              <a:ea typeface="Calibri" panose="020F0502020204030204" pitchFamily="34" charset="0"/>
            </a:endParaRPr>
          </a:p>
          <a:p>
            <a:pPr marL="742950" marR="40005" lvl="1" indent="-285750" algn="just">
              <a:buClr>
                <a:srgbClr val="000000"/>
              </a:buClr>
              <a:buFont typeface="Wingdings" panose="05000000000000000000" pitchFamily="2" charset="2"/>
              <a:buChar char=""/>
            </a:pPr>
            <a:r>
              <a:rPr lang="tr-TR" sz="3600" dirty="0">
                <a:solidFill>
                  <a:srgbClr val="000000"/>
                </a:solidFill>
                <a:effectLst/>
                <a:latin typeface="CamberW04-Regular"/>
                <a:ea typeface="CamberW04-Regular"/>
                <a:cs typeface="CamberW04-Regular"/>
              </a:rPr>
              <a:t>Bu sonuçların izleniyor olması,</a:t>
            </a:r>
            <a:endParaRPr lang="tr-TR" sz="3600" dirty="0">
              <a:effectLst/>
              <a:latin typeface="Calibri" panose="020F0502020204030204" pitchFamily="34" charset="0"/>
              <a:ea typeface="Calibri" panose="020F0502020204030204" pitchFamily="34" charset="0"/>
            </a:endParaRPr>
          </a:p>
          <a:p>
            <a:pPr marL="742950" marR="40005" lvl="1" indent="-285750" algn="just">
              <a:buClr>
                <a:srgbClr val="000000"/>
              </a:buClr>
              <a:buFont typeface="Wingdings" panose="05000000000000000000" pitchFamily="2" charset="2"/>
              <a:buChar char=""/>
            </a:pPr>
            <a:r>
              <a:rPr lang="tr-TR" sz="3600" dirty="0">
                <a:solidFill>
                  <a:srgbClr val="000000"/>
                </a:solidFill>
                <a:effectLst/>
                <a:latin typeface="CamberW04-Regular"/>
                <a:ea typeface="CamberW04-Regular"/>
                <a:cs typeface="CamberW04-Regular"/>
              </a:rPr>
              <a:t>İzleme sonuçlarının ilgili paydaşlarla birlikte değerlendirilerek uygulamaların iyileştirilmiş olması,</a:t>
            </a:r>
            <a:endParaRPr lang="tr-TR" sz="3600" dirty="0">
              <a:effectLst/>
              <a:latin typeface="Calibri" panose="020F0502020204030204" pitchFamily="34" charset="0"/>
              <a:ea typeface="Calibri" panose="020F0502020204030204" pitchFamily="34" charset="0"/>
            </a:endParaRPr>
          </a:p>
          <a:p>
            <a:pPr marL="742950" marR="40005" lvl="1" indent="-285750" algn="just">
              <a:buClr>
                <a:srgbClr val="000000"/>
              </a:buClr>
              <a:buFont typeface="Wingdings" panose="05000000000000000000" pitchFamily="2" charset="2"/>
              <a:buChar char=""/>
            </a:pPr>
            <a:r>
              <a:rPr lang="tr-TR" sz="3600" dirty="0">
                <a:solidFill>
                  <a:srgbClr val="000000"/>
                </a:solidFill>
                <a:effectLst/>
                <a:latin typeface="CamberW04-Regular"/>
                <a:ea typeface="CamberW04-Regular"/>
                <a:cs typeface="CamberW04-Regular"/>
              </a:rPr>
              <a:t>Tüm bunların kanıtlarla desteklenmesi gerekmektedir.</a:t>
            </a:r>
            <a:endParaRPr lang="tr-TR"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7918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8D223-4BA5-4E26-35DF-BE1164580BDF}"/>
            </a:ext>
          </a:extLst>
        </p:cNvPr>
        <p:cNvGrpSpPr/>
        <p:nvPr/>
      </p:nvGrpSpPr>
      <p:grpSpPr>
        <a:xfrm>
          <a:off x="0" y="0"/>
          <a:ext cx="0" cy="0"/>
          <a:chOff x="0" y="0"/>
          <a:chExt cx="0" cy="0"/>
        </a:xfrm>
      </p:grpSpPr>
      <p:sp>
        <p:nvSpPr>
          <p:cNvPr id="6" name="Unvan 5">
            <a:extLst>
              <a:ext uri="{FF2B5EF4-FFF2-40B4-BE49-F238E27FC236}">
                <a16:creationId xmlns:a16="http://schemas.microsoft.com/office/drawing/2014/main" id="{89C1B8FA-3152-B9FC-1619-75BDE373607A}"/>
              </a:ext>
            </a:extLst>
          </p:cNvPr>
          <p:cNvSpPr>
            <a:spLocks noGrp="1"/>
          </p:cNvSpPr>
          <p:nvPr>
            <p:ph type="title"/>
          </p:nvPr>
        </p:nvSpPr>
        <p:spPr>
          <a:xfrm>
            <a:off x="245097" y="286603"/>
            <a:ext cx="11670383" cy="1450757"/>
          </a:xfrm>
        </p:spPr>
        <p:txBody>
          <a:bodyPr>
            <a:normAutofit fontScale="90000"/>
          </a:bodyPr>
          <a:lstStyle/>
          <a:p>
            <a:pPr marL="342900" marR="40005" lvl="0" indent="-342900" algn="just">
              <a:buFont typeface="Arial" panose="020B0604020202020204" pitchFamily="34" charset="0"/>
              <a:buChar char="●"/>
            </a:pPr>
            <a:r>
              <a:rPr lang="tr-TR" sz="4800" dirty="0">
                <a:solidFill>
                  <a:srgbClr val="000000"/>
                </a:solidFill>
                <a:effectLst/>
                <a:latin typeface="CamberW04-Regular"/>
                <a:ea typeface="CamberW04-Regular"/>
                <a:cs typeface="CamberW04-Regular"/>
              </a:rPr>
              <a:t>Bir alt ölçütte 5 olgunluk düzeyine karar verebilmek için yukarıda yer alan hususların yanı sıra; </a:t>
            </a:r>
            <a:endParaRPr lang="tr-TR" sz="4800" dirty="0">
              <a:effectLst/>
              <a:latin typeface="Noto Sans Symbols"/>
              <a:ea typeface="Noto Sans Symbols"/>
              <a:cs typeface="Noto Sans Symbols"/>
            </a:endParaRPr>
          </a:p>
        </p:txBody>
      </p:sp>
      <p:sp>
        <p:nvSpPr>
          <p:cNvPr id="3" name="Metin kutusu 2">
            <a:extLst>
              <a:ext uri="{FF2B5EF4-FFF2-40B4-BE49-F238E27FC236}">
                <a16:creationId xmlns:a16="http://schemas.microsoft.com/office/drawing/2014/main" id="{0060A753-DE13-F97D-CB78-E605744B02B3}"/>
              </a:ext>
            </a:extLst>
          </p:cNvPr>
          <p:cNvSpPr txBox="1"/>
          <p:nvPr/>
        </p:nvSpPr>
        <p:spPr>
          <a:xfrm>
            <a:off x="565608" y="1737360"/>
            <a:ext cx="11151910" cy="3970318"/>
          </a:xfrm>
          <a:prstGeom prst="rect">
            <a:avLst/>
          </a:prstGeom>
          <a:noFill/>
        </p:spPr>
        <p:txBody>
          <a:bodyPr wrap="square">
            <a:spAutoFit/>
          </a:bodyPr>
          <a:lstStyle/>
          <a:p>
            <a:pPr marL="342900" marR="40005" lvl="0" indent="-342900" algn="just">
              <a:buFont typeface="Wingdings" panose="05000000000000000000" pitchFamily="2" charset="2"/>
              <a:buChar char=""/>
            </a:pPr>
            <a:r>
              <a:rPr lang="tr-TR" sz="3600" dirty="0">
                <a:solidFill>
                  <a:srgbClr val="000000"/>
                </a:solidFill>
                <a:effectLst/>
                <a:latin typeface="CamberW04-Regular"/>
                <a:ea typeface="CamberW04-Regular"/>
                <a:cs typeface="CamberW04-Regular"/>
              </a:rPr>
              <a:t>Uygulamaların sistematikliğinin ve sürdürülebilirliğinin (PUKÖ çevriminin birkaç kez kapatılması),</a:t>
            </a:r>
            <a:endParaRPr lang="tr-TR" sz="3600" dirty="0">
              <a:effectLst/>
              <a:latin typeface="Calibri" panose="020F0502020204030204" pitchFamily="34" charset="0"/>
              <a:ea typeface="Calibri" panose="020F0502020204030204" pitchFamily="34" charset="0"/>
            </a:endParaRPr>
          </a:p>
          <a:p>
            <a:pPr marL="342900" marR="40005" lvl="0" indent="-342900" algn="just">
              <a:buFont typeface="Wingdings" panose="05000000000000000000" pitchFamily="2" charset="2"/>
              <a:buChar char=""/>
            </a:pPr>
            <a:r>
              <a:rPr lang="tr-TR" sz="3600" dirty="0">
                <a:solidFill>
                  <a:srgbClr val="000000"/>
                </a:solidFill>
                <a:effectLst/>
                <a:latin typeface="CamberW04-Regular"/>
                <a:ea typeface="CamberW04-Regular"/>
                <a:cs typeface="CamberW04-Regular"/>
              </a:rPr>
              <a:t>Uygulamaların kurumun genelinde katkı sağladığının ve içselleştirildiğinin,</a:t>
            </a:r>
            <a:endParaRPr lang="tr-TR" sz="3600" dirty="0">
              <a:effectLst/>
              <a:latin typeface="Calibri" panose="020F0502020204030204" pitchFamily="34" charset="0"/>
              <a:ea typeface="Calibri" panose="020F0502020204030204" pitchFamily="34" charset="0"/>
            </a:endParaRPr>
          </a:p>
          <a:p>
            <a:pPr marL="342900" marR="40005" lvl="0" indent="-342900" algn="just">
              <a:buFont typeface="Wingdings" panose="05000000000000000000" pitchFamily="2" charset="2"/>
              <a:buChar char=""/>
            </a:pPr>
            <a:r>
              <a:rPr lang="tr-TR" sz="3600" dirty="0">
                <a:solidFill>
                  <a:srgbClr val="000000"/>
                </a:solidFill>
                <a:effectLst/>
                <a:latin typeface="CamberW04-Regular"/>
                <a:ea typeface="CamberW04-Regular"/>
                <a:cs typeface="CamberW04-Regular"/>
              </a:rPr>
              <a:t>Örnek olabilme durumunun (Bağımsız bir kurum ya da kuruluş tarafından bu durumun teyit edilmesi) karşılandığının ispatlanması gerekmektedir.</a:t>
            </a:r>
            <a:endParaRPr lang="tr-TR" sz="3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03835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a:xfrm>
            <a:off x="2467628" y="6459785"/>
            <a:ext cx="7816240" cy="365125"/>
          </a:xfrm>
        </p:spPr>
        <p:txBody>
          <a:bodyPr/>
          <a:lstStyle/>
          <a:p>
            <a:pPr lvl="0" defTabSz="457200">
              <a:defRPr/>
            </a:pPr>
            <a:r>
              <a:rPr lang="en-US" sz="1200" cap="none" dirty="0" err="1">
                <a:solidFill>
                  <a:prstClr val="white"/>
                </a:solidFill>
                <a:latin typeface="Tw Cen MT"/>
              </a:rPr>
              <a:t>Erciyes</a:t>
            </a:r>
            <a:r>
              <a:rPr lang="en-US" sz="1200" cap="none" dirty="0">
                <a:solidFill>
                  <a:prstClr val="white"/>
                </a:solidFill>
                <a:latin typeface="Tw Cen MT"/>
              </a:rPr>
              <a:t> </a:t>
            </a:r>
            <a:r>
              <a:rPr lang="en-US" sz="1200" cap="none" dirty="0" err="1">
                <a:solidFill>
                  <a:prstClr val="white"/>
                </a:solidFill>
                <a:latin typeface="Tw Cen MT"/>
              </a:rPr>
              <a:t>Üniversitesi</a:t>
            </a:r>
            <a:r>
              <a:rPr lang="en-US" sz="1200" cap="none" dirty="0">
                <a:solidFill>
                  <a:prstClr val="white"/>
                </a:solidFill>
                <a:latin typeface="Tw Cen MT"/>
              </a:rPr>
              <a:t> </a:t>
            </a:r>
            <a:r>
              <a:rPr lang="en-US" sz="1200" cap="none" dirty="0" err="1">
                <a:solidFill>
                  <a:prstClr val="white"/>
                </a:solidFill>
                <a:latin typeface="Tw Cen MT"/>
              </a:rPr>
              <a:t>Kalite</a:t>
            </a:r>
            <a:r>
              <a:rPr lang="en-US" sz="1200" cap="none" dirty="0">
                <a:solidFill>
                  <a:prstClr val="white"/>
                </a:solidFill>
                <a:latin typeface="Tw Cen MT"/>
              </a:rPr>
              <a:t> </a:t>
            </a:r>
            <a:r>
              <a:rPr lang="en-US" sz="1200" cap="none" dirty="0" err="1">
                <a:solidFill>
                  <a:prstClr val="white"/>
                </a:solidFill>
                <a:latin typeface="Tw Cen MT"/>
              </a:rPr>
              <a:t>Komisyonu</a:t>
            </a:r>
            <a:r>
              <a:rPr lang="tr-TR" sz="1200" cap="none" dirty="0">
                <a:solidFill>
                  <a:prstClr val="white"/>
                </a:solidFill>
                <a:latin typeface="Tw Cen MT"/>
              </a:rPr>
              <a:t> Sürekli İyileştirme Çalışma Grubu, BİDR </a:t>
            </a:r>
            <a:r>
              <a:rPr lang="en-US" sz="1200" cap="none" dirty="0">
                <a:solidFill>
                  <a:prstClr val="white"/>
                </a:solidFill>
                <a:latin typeface="Tw Cen MT"/>
              </a:rPr>
              <a:t> </a:t>
            </a:r>
            <a:r>
              <a:rPr lang="tr-TR" sz="1200" cap="none" dirty="0">
                <a:solidFill>
                  <a:prstClr val="white"/>
                </a:solidFill>
                <a:latin typeface="Tw Cen MT"/>
              </a:rPr>
              <a:t>Eğitim ve Bilgilendirme Toplantısı, 23 Ocak 2024</a:t>
            </a:r>
            <a:endParaRPr lang="en-US" sz="1200" cap="none" dirty="0">
              <a:solidFill>
                <a:prstClr val="white"/>
              </a:solidFill>
              <a:latin typeface="Tw Cen MT"/>
            </a:endParaRPr>
          </a:p>
        </p:txBody>
      </p:sp>
      <p:sp>
        <p:nvSpPr>
          <p:cNvPr id="6" name="Unvan 5"/>
          <p:cNvSpPr>
            <a:spLocks noGrp="1"/>
          </p:cNvSpPr>
          <p:nvPr>
            <p:ph type="title"/>
          </p:nvPr>
        </p:nvSpPr>
        <p:spPr/>
        <p:txBody>
          <a:bodyPr/>
          <a:lstStyle/>
          <a:p>
            <a:endParaRPr lang="tr-TR"/>
          </a:p>
        </p:txBody>
      </p:sp>
      <p:pic>
        <p:nvPicPr>
          <p:cNvPr id="4" name="Resim 3"/>
          <p:cNvPicPr>
            <a:picLocks noChangeAspect="1"/>
          </p:cNvPicPr>
          <p:nvPr/>
        </p:nvPicPr>
        <p:blipFill>
          <a:blip r:embed="rId2"/>
          <a:stretch>
            <a:fillRect/>
          </a:stretch>
        </p:blipFill>
        <p:spPr>
          <a:xfrm>
            <a:off x="-48087" y="0"/>
            <a:ext cx="12240087" cy="6858000"/>
          </a:xfrm>
          <a:prstGeom prst="rect">
            <a:avLst/>
          </a:prstGeom>
        </p:spPr>
      </p:pic>
    </p:spTree>
    <p:extLst>
      <p:ext uri="{BB962C8B-B14F-4D97-AF65-F5344CB8AC3E}">
        <p14:creationId xmlns:p14="http://schemas.microsoft.com/office/powerpoint/2010/main" val="102803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a:xfrm>
            <a:off x="2467628" y="6459785"/>
            <a:ext cx="7816240" cy="365125"/>
          </a:xfrm>
        </p:spPr>
        <p:txBody>
          <a:bodyPr/>
          <a:lstStyle/>
          <a:p>
            <a:pPr lvl="0" defTabSz="457200">
              <a:defRPr/>
            </a:pPr>
            <a:r>
              <a:rPr lang="en-US" sz="1200" cap="none" dirty="0" err="1">
                <a:solidFill>
                  <a:prstClr val="white"/>
                </a:solidFill>
                <a:latin typeface="Tw Cen MT"/>
              </a:rPr>
              <a:t>Erciyes</a:t>
            </a:r>
            <a:r>
              <a:rPr lang="en-US" sz="1200" cap="none" dirty="0">
                <a:solidFill>
                  <a:prstClr val="white"/>
                </a:solidFill>
                <a:latin typeface="Tw Cen MT"/>
              </a:rPr>
              <a:t> </a:t>
            </a:r>
            <a:r>
              <a:rPr lang="en-US" sz="1200" cap="none" dirty="0" err="1">
                <a:solidFill>
                  <a:prstClr val="white"/>
                </a:solidFill>
                <a:latin typeface="Tw Cen MT"/>
              </a:rPr>
              <a:t>Üniversitesi</a:t>
            </a:r>
            <a:r>
              <a:rPr lang="en-US" sz="1200" cap="none" dirty="0">
                <a:solidFill>
                  <a:prstClr val="white"/>
                </a:solidFill>
                <a:latin typeface="Tw Cen MT"/>
              </a:rPr>
              <a:t> </a:t>
            </a:r>
            <a:r>
              <a:rPr lang="en-US" sz="1200" cap="none" dirty="0" err="1">
                <a:solidFill>
                  <a:prstClr val="white"/>
                </a:solidFill>
                <a:latin typeface="Tw Cen MT"/>
              </a:rPr>
              <a:t>Kalite</a:t>
            </a:r>
            <a:r>
              <a:rPr lang="en-US" sz="1200" cap="none" dirty="0">
                <a:solidFill>
                  <a:prstClr val="white"/>
                </a:solidFill>
                <a:latin typeface="Tw Cen MT"/>
              </a:rPr>
              <a:t> </a:t>
            </a:r>
            <a:r>
              <a:rPr lang="en-US" sz="1200" cap="none" dirty="0" err="1">
                <a:solidFill>
                  <a:prstClr val="white"/>
                </a:solidFill>
                <a:latin typeface="Tw Cen MT"/>
              </a:rPr>
              <a:t>Komisyonu</a:t>
            </a:r>
            <a:r>
              <a:rPr lang="tr-TR" sz="1200" cap="none" dirty="0">
                <a:solidFill>
                  <a:prstClr val="white"/>
                </a:solidFill>
                <a:latin typeface="Tw Cen MT"/>
              </a:rPr>
              <a:t> Sürekli İyileştirme Çalışma Grubu, BİDR </a:t>
            </a:r>
            <a:r>
              <a:rPr lang="en-US" sz="1200" cap="none" dirty="0">
                <a:solidFill>
                  <a:prstClr val="white"/>
                </a:solidFill>
                <a:latin typeface="Tw Cen MT"/>
              </a:rPr>
              <a:t> </a:t>
            </a:r>
            <a:r>
              <a:rPr lang="tr-TR" sz="1200" cap="none" dirty="0">
                <a:solidFill>
                  <a:prstClr val="white"/>
                </a:solidFill>
                <a:latin typeface="Tw Cen MT"/>
              </a:rPr>
              <a:t>Eğitim ve Bilgilendirme Toplantısı, 23 Ocak 2024</a:t>
            </a:r>
            <a:endParaRPr lang="en-US" sz="1200" cap="none" dirty="0">
              <a:solidFill>
                <a:prstClr val="white"/>
              </a:solidFill>
              <a:latin typeface="Tw Cen MT"/>
            </a:endParaRPr>
          </a:p>
        </p:txBody>
      </p:sp>
      <p:sp>
        <p:nvSpPr>
          <p:cNvPr id="6" name="Unvan 5"/>
          <p:cNvSpPr>
            <a:spLocks noGrp="1"/>
          </p:cNvSpPr>
          <p:nvPr>
            <p:ph type="title"/>
          </p:nvPr>
        </p:nvSpPr>
        <p:spPr/>
        <p:txBody>
          <a:bodyPr/>
          <a:lstStyle/>
          <a:p>
            <a:endParaRPr lang="tr-TR"/>
          </a:p>
        </p:txBody>
      </p:sp>
      <p:pic>
        <p:nvPicPr>
          <p:cNvPr id="2" name="Resim 1"/>
          <p:cNvPicPr>
            <a:picLocks noChangeAspect="1"/>
          </p:cNvPicPr>
          <p:nvPr/>
        </p:nvPicPr>
        <p:blipFill>
          <a:blip r:embed="rId2"/>
          <a:stretch>
            <a:fillRect/>
          </a:stretch>
        </p:blipFill>
        <p:spPr>
          <a:xfrm>
            <a:off x="-14144" y="0"/>
            <a:ext cx="12206144" cy="6858000"/>
          </a:xfrm>
          <a:prstGeom prst="rect">
            <a:avLst/>
          </a:prstGeom>
        </p:spPr>
      </p:pic>
    </p:spTree>
    <p:extLst>
      <p:ext uri="{BB962C8B-B14F-4D97-AF65-F5344CB8AC3E}">
        <p14:creationId xmlns:p14="http://schemas.microsoft.com/office/powerpoint/2010/main" val="253976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tbilgi Yer Tutucusu 3"/>
          <p:cNvSpPr>
            <a:spLocks noGrp="1"/>
          </p:cNvSpPr>
          <p:nvPr>
            <p:ph type="ftr" sz="quarter" idx="11"/>
          </p:nvPr>
        </p:nvSpPr>
        <p:spPr>
          <a:xfrm>
            <a:off x="2467628" y="6459785"/>
            <a:ext cx="7816240" cy="365125"/>
          </a:xfrm>
        </p:spPr>
        <p:txBody>
          <a:bodyPr/>
          <a:lstStyle/>
          <a:p>
            <a:pPr lvl="0" defTabSz="457200">
              <a:defRPr/>
            </a:pPr>
            <a:r>
              <a:rPr lang="en-US" sz="1200" cap="none" dirty="0" err="1">
                <a:solidFill>
                  <a:prstClr val="white"/>
                </a:solidFill>
                <a:latin typeface="Tw Cen MT"/>
              </a:rPr>
              <a:t>Erciyes</a:t>
            </a:r>
            <a:r>
              <a:rPr lang="en-US" sz="1200" cap="none" dirty="0">
                <a:solidFill>
                  <a:prstClr val="white"/>
                </a:solidFill>
                <a:latin typeface="Tw Cen MT"/>
              </a:rPr>
              <a:t> </a:t>
            </a:r>
            <a:r>
              <a:rPr lang="en-US" sz="1200" cap="none" dirty="0" err="1">
                <a:solidFill>
                  <a:prstClr val="white"/>
                </a:solidFill>
                <a:latin typeface="Tw Cen MT"/>
              </a:rPr>
              <a:t>Üniversitesi</a:t>
            </a:r>
            <a:r>
              <a:rPr lang="en-US" sz="1200" cap="none" dirty="0">
                <a:solidFill>
                  <a:prstClr val="white"/>
                </a:solidFill>
                <a:latin typeface="Tw Cen MT"/>
              </a:rPr>
              <a:t> </a:t>
            </a:r>
            <a:r>
              <a:rPr lang="en-US" sz="1200" cap="none" dirty="0" err="1">
                <a:solidFill>
                  <a:prstClr val="white"/>
                </a:solidFill>
                <a:latin typeface="Tw Cen MT"/>
              </a:rPr>
              <a:t>Kalite</a:t>
            </a:r>
            <a:r>
              <a:rPr lang="en-US" sz="1200" cap="none" dirty="0">
                <a:solidFill>
                  <a:prstClr val="white"/>
                </a:solidFill>
                <a:latin typeface="Tw Cen MT"/>
              </a:rPr>
              <a:t> </a:t>
            </a:r>
            <a:r>
              <a:rPr lang="en-US" sz="1200" cap="none" dirty="0" err="1">
                <a:solidFill>
                  <a:prstClr val="white"/>
                </a:solidFill>
                <a:latin typeface="Tw Cen MT"/>
              </a:rPr>
              <a:t>Komisyonu</a:t>
            </a:r>
            <a:r>
              <a:rPr lang="tr-TR" sz="1200" cap="none" dirty="0">
                <a:solidFill>
                  <a:prstClr val="white"/>
                </a:solidFill>
                <a:latin typeface="Tw Cen MT"/>
              </a:rPr>
              <a:t> Sürekli İyileştirme Çalışma Grubu, BİDR </a:t>
            </a:r>
            <a:r>
              <a:rPr lang="en-US" sz="1200" cap="none" dirty="0">
                <a:solidFill>
                  <a:prstClr val="white"/>
                </a:solidFill>
                <a:latin typeface="Tw Cen MT"/>
              </a:rPr>
              <a:t> </a:t>
            </a:r>
            <a:r>
              <a:rPr lang="tr-TR" sz="1200" cap="none" dirty="0">
                <a:solidFill>
                  <a:prstClr val="white"/>
                </a:solidFill>
                <a:latin typeface="Tw Cen MT"/>
              </a:rPr>
              <a:t>Eğitim ve Bilgilendirme Toplantısı, 23 Ocak 2024</a:t>
            </a:r>
            <a:endParaRPr lang="en-US" sz="1200" cap="none" dirty="0">
              <a:solidFill>
                <a:prstClr val="white"/>
              </a:solidFill>
              <a:latin typeface="Tw Cen MT"/>
            </a:endParaRPr>
          </a:p>
        </p:txBody>
      </p:sp>
      <p:sp>
        <p:nvSpPr>
          <p:cNvPr id="6" name="Unvan 5"/>
          <p:cNvSpPr>
            <a:spLocks noGrp="1"/>
          </p:cNvSpPr>
          <p:nvPr>
            <p:ph type="title"/>
          </p:nvPr>
        </p:nvSpPr>
        <p:spPr/>
        <p:txBody>
          <a:bodyPr/>
          <a:lstStyle/>
          <a:p>
            <a:endParaRPr lang="tr-TR"/>
          </a:p>
        </p:txBody>
      </p:sp>
      <p:pic>
        <p:nvPicPr>
          <p:cNvPr id="3" name="Resim 2"/>
          <p:cNvPicPr>
            <a:picLocks noChangeAspect="1"/>
          </p:cNvPicPr>
          <p:nvPr/>
        </p:nvPicPr>
        <p:blipFill>
          <a:blip r:embed="rId2"/>
          <a:stretch>
            <a:fillRect/>
          </a:stretch>
        </p:blipFill>
        <p:spPr>
          <a:xfrm>
            <a:off x="-336695" y="10199"/>
            <a:ext cx="12865389" cy="6837601"/>
          </a:xfrm>
          <a:prstGeom prst="rect">
            <a:avLst/>
          </a:prstGeom>
        </p:spPr>
      </p:pic>
    </p:spTree>
    <p:extLst>
      <p:ext uri="{BB962C8B-B14F-4D97-AF65-F5344CB8AC3E}">
        <p14:creationId xmlns:p14="http://schemas.microsoft.com/office/powerpoint/2010/main" val="2063027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7740" y="248518"/>
            <a:ext cx="8059643" cy="678372"/>
          </a:xfrm>
        </p:spPr>
        <p:txBody>
          <a:bodyPr>
            <a:normAutofit/>
          </a:bodyPr>
          <a:lstStyle/>
          <a:p>
            <a:pPr lvl="0" algn="ctr">
              <a:lnSpc>
                <a:spcPct val="100000"/>
              </a:lnSpc>
              <a:spcBef>
                <a:spcPts val="0"/>
              </a:spcBef>
            </a:pPr>
            <a:r>
              <a:rPr lang="tr-TR" sz="3600" b="1" spc="0" dirty="0">
                <a:solidFill>
                  <a:srgbClr val="0070C0"/>
                </a:solidFill>
                <a:latin typeface="Candara" panose="020E0502030303020204" pitchFamily="34" charset="0"/>
                <a:ea typeface="+mn-ea"/>
                <a:cs typeface="+mn-cs"/>
              </a:rPr>
              <a:t>KİDR </a:t>
            </a:r>
            <a:r>
              <a:rPr lang="tr-TR" sz="3200" b="1" spc="0" dirty="0">
                <a:solidFill>
                  <a:schemeClr val="accent2">
                    <a:lumMod val="60000"/>
                    <a:lumOff val="40000"/>
                  </a:schemeClr>
                </a:solidFill>
                <a:latin typeface="Candara" panose="020E0502030303020204" pitchFamily="34" charset="0"/>
                <a:ea typeface="+mn-ea"/>
                <a:cs typeface="+mn-cs"/>
              </a:rPr>
              <a:t>Hazırlanırken</a:t>
            </a:r>
          </a:p>
        </p:txBody>
      </p:sp>
      <p:sp>
        <p:nvSpPr>
          <p:cNvPr id="3" name="İçerik Yer Tutucusu 2"/>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4051" y="4204457"/>
            <a:ext cx="2742185" cy="162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172331" y="3261229"/>
            <a:ext cx="7899225" cy="2677656"/>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tr-TR" sz="2400" b="1" u="sng" dirty="0"/>
              <a:t>Raporda yer alan bilgiler; </a:t>
            </a:r>
          </a:p>
          <a:p>
            <a:pPr marL="342900" indent="-342900">
              <a:buFont typeface="Arial" panose="020B0604020202020204" pitchFamily="34" charset="0"/>
              <a:buChar char="•"/>
            </a:pPr>
            <a:r>
              <a:rPr lang="tr-TR" sz="2400" dirty="0"/>
              <a:t>KİDR 3.2.1’de  ‘</a:t>
            </a:r>
            <a:r>
              <a:rPr lang="tr-TR" sz="2400" b="1" dirty="0"/>
              <a:t>Kanıt Gösterme’ </a:t>
            </a:r>
            <a:r>
              <a:rPr lang="tr-TR" sz="2400" dirty="0"/>
              <a:t>başlığına. dikkat edilmeli</a:t>
            </a:r>
          </a:p>
          <a:p>
            <a:pPr marL="342900" indent="-342900">
              <a:buFont typeface="Arial" panose="020B0604020202020204" pitchFamily="34" charset="0"/>
              <a:buChar char="•"/>
            </a:pPr>
            <a:r>
              <a:rPr lang="tr-TR" sz="2400" dirty="0"/>
              <a:t>Birimlerin hazırladıkları BIDR, bülten, web sayfaları gibi alanlar taranmalıdır.</a:t>
            </a:r>
          </a:p>
          <a:p>
            <a:pPr marL="342900" indent="-342900">
              <a:buFont typeface="Arial" panose="020B0604020202020204" pitchFamily="34" charset="0"/>
              <a:buChar char="•"/>
            </a:pPr>
            <a:r>
              <a:rPr lang="tr-TR" sz="2400" dirty="0"/>
              <a:t>2021 Tarihli Kurumsal Akreditasyon Raporu incelenerek, özellikle Gelişmeye Açık Yönlerdeki iyileştirmeler vurgulanmalıdır.</a:t>
            </a:r>
          </a:p>
        </p:txBody>
      </p:sp>
      <p:pic>
        <p:nvPicPr>
          <p:cNvPr id="10" name="Resim 9"/>
          <p:cNvPicPr>
            <a:picLocks noChangeAspect="1"/>
          </p:cNvPicPr>
          <p:nvPr/>
        </p:nvPicPr>
        <p:blipFill>
          <a:blip r:embed="rId3"/>
          <a:stretch>
            <a:fillRect/>
          </a:stretch>
        </p:blipFill>
        <p:spPr>
          <a:xfrm>
            <a:off x="172331" y="223615"/>
            <a:ext cx="1505527" cy="990246"/>
          </a:xfrm>
          <a:prstGeom prst="rect">
            <a:avLst/>
          </a:prstGeom>
        </p:spPr>
      </p:pic>
      <p:sp>
        <p:nvSpPr>
          <p:cNvPr id="5" name="Metin kutusu 4"/>
          <p:cNvSpPr txBox="1"/>
          <p:nvPr/>
        </p:nvSpPr>
        <p:spPr>
          <a:xfrm>
            <a:off x="8214045" y="2964624"/>
            <a:ext cx="3186676" cy="1384995"/>
          </a:xfrm>
          <a:prstGeom prst="rect">
            <a:avLst/>
          </a:prstGeom>
          <a:noFill/>
        </p:spPr>
        <p:txBody>
          <a:bodyPr wrap="square" rtlCol="0">
            <a:spAutoFit/>
          </a:bodyPr>
          <a:lstStyle/>
          <a:p>
            <a:pPr algn="ctr"/>
            <a:r>
              <a:rPr lang="tr-TR" sz="2800" dirty="0"/>
              <a:t>Şablona uygun biçimde ilgili bölüm hazır hale getirilmeli</a:t>
            </a:r>
          </a:p>
        </p:txBody>
      </p:sp>
      <p:sp>
        <p:nvSpPr>
          <p:cNvPr id="6" name="Aşağı Bükülü Ok 5"/>
          <p:cNvSpPr/>
          <p:nvPr/>
        </p:nvSpPr>
        <p:spPr>
          <a:xfrm>
            <a:off x="5921406" y="1807774"/>
            <a:ext cx="3639844" cy="1235675"/>
          </a:xfrm>
          <a:prstGeom prst="curvedDownArrow">
            <a:avLst>
              <a:gd name="adj1" fmla="val 25000"/>
              <a:gd name="adj2" fmla="val 50000"/>
              <a:gd name="adj3" fmla="val 41315"/>
            </a:avLst>
          </a:prstGeom>
          <a:solidFill>
            <a:schemeClr val="accent3">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2"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6890" y="177729"/>
            <a:ext cx="971476" cy="971476"/>
          </a:xfrm>
          <a:prstGeom prst="rect">
            <a:avLst/>
          </a:prstGeom>
        </p:spPr>
      </p:pic>
    </p:spTree>
    <p:extLst>
      <p:ext uri="{BB962C8B-B14F-4D97-AF65-F5344CB8AC3E}">
        <p14:creationId xmlns:p14="http://schemas.microsoft.com/office/powerpoint/2010/main" val="350129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0" y="242247"/>
            <a:ext cx="1505527" cy="990246"/>
          </a:xfrm>
          <a:prstGeom prst="rect">
            <a:avLst/>
          </a:prstGeom>
        </p:spPr>
      </p:pic>
      <p:sp>
        <p:nvSpPr>
          <p:cNvPr id="13" name="Dikdörtgen 12"/>
          <p:cNvSpPr/>
          <p:nvPr/>
        </p:nvSpPr>
        <p:spPr>
          <a:xfrm>
            <a:off x="3930583" y="1945584"/>
            <a:ext cx="4452665" cy="4082354"/>
          </a:xfrm>
          <a:prstGeom prst="rect">
            <a:avLst/>
          </a:prstGeom>
          <a:noFill/>
          <a:ln>
            <a:noFill/>
          </a:ln>
          <a:scene3d>
            <a:camera prst="orthographicFront"/>
            <a:lightRig rig="threePt" dir="t">
              <a:rot lat="0" lon="0" rev="7500000"/>
            </a:lightRig>
          </a:scene3d>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7" name="Dikdörtgen 16"/>
          <p:cNvSpPr/>
          <p:nvPr/>
        </p:nvSpPr>
        <p:spPr>
          <a:xfrm>
            <a:off x="925094" y="2572682"/>
            <a:ext cx="4033242" cy="2176521"/>
          </a:xfrm>
          <a:prstGeom prst="rect">
            <a:avLst/>
          </a:prstGeom>
          <a:noFill/>
          <a:ln>
            <a:noFill/>
          </a:ln>
          <a:scene3d>
            <a:camera prst="orthographicFront"/>
            <a:lightRig rig="threePt" dir="t">
              <a:rot lat="0" lon="0" rev="7500000"/>
            </a:lightRig>
          </a:scene3d>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tr-TR"/>
          </a:p>
        </p:txBody>
      </p:sp>
      <p:sp>
        <p:nvSpPr>
          <p:cNvPr id="16"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2628" y="175649"/>
            <a:ext cx="971476" cy="971476"/>
          </a:xfrm>
          <a:prstGeom prst="rect">
            <a:avLst/>
          </a:prstGeom>
        </p:spPr>
      </p:pic>
      <p:sp>
        <p:nvSpPr>
          <p:cNvPr id="18" name="Unvan 1"/>
          <p:cNvSpPr txBox="1">
            <a:spLocks/>
          </p:cNvSpPr>
          <p:nvPr/>
        </p:nvSpPr>
        <p:spPr>
          <a:xfrm>
            <a:off x="925094" y="2219145"/>
            <a:ext cx="10104150" cy="344787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spcBef>
                <a:spcPts val="0"/>
              </a:spcBef>
            </a:pPr>
            <a:r>
              <a:rPr lang="tr-TR" sz="3600" b="1" spc="0" dirty="0">
                <a:solidFill>
                  <a:schemeClr val="tx1"/>
                </a:solidFill>
                <a:latin typeface="Candara" panose="020E0502030303020204" pitchFamily="34" charset="0"/>
              </a:rPr>
              <a:t>Çalışma Gruplarının İlgili Bölümü Koordinatörlüğe Teslimi için Son Tarih: </a:t>
            </a:r>
            <a:r>
              <a:rPr lang="tr-TR" sz="3600" b="1" spc="0" dirty="0">
                <a:solidFill>
                  <a:schemeClr val="tx1"/>
                </a:solidFill>
                <a:highlight>
                  <a:srgbClr val="FFFF00"/>
                </a:highlight>
                <a:latin typeface="Candara" panose="020E0502030303020204" pitchFamily="34" charset="0"/>
              </a:rPr>
              <a:t>9 Mart 2026</a:t>
            </a:r>
          </a:p>
          <a:p>
            <a:pPr algn="ctr">
              <a:lnSpc>
                <a:spcPct val="100000"/>
              </a:lnSpc>
              <a:spcBef>
                <a:spcPts val="0"/>
              </a:spcBef>
            </a:pPr>
            <a:endParaRPr lang="tr-TR" sz="3600" b="1" spc="0" dirty="0">
              <a:solidFill>
                <a:schemeClr val="tx1"/>
              </a:solidFill>
              <a:highlight>
                <a:srgbClr val="FFFF00"/>
              </a:highlight>
              <a:latin typeface="Candara" panose="020E0502030303020204" pitchFamily="34" charset="0"/>
            </a:endParaRPr>
          </a:p>
          <a:p>
            <a:pPr algn="ctr">
              <a:lnSpc>
                <a:spcPct val="100000"/>
              </a:lnSpc>
              <a:spcBef>
                <a:spcPts val="0"/>
              </a:spcBef>
            </a:pPr>
            <a:r>
              <a:rPr lang="tr-TR" sz="3600" b="1" spc="0" dirty="0">
                <a:solidFill>
                  <a:schemeClr val="tx1"/>
                </a:solidFill>
                <a:latin typeface="Candara" panose="020E0502030303020204" pitchFamily="34" charset="0"/>
              </a:rPr>
              <a:t>Son Okumalar:  </a:t>
            </a:r>
            <a:r>
              <a:rPr lang="tr-TR" sz="3600" b="1" spc="0" dirty="0">
                <a:solidFill>
                  <a:schemeClr val="tx1"/>
                </a:solidFill>
                <a:highlight>
                  <a:srgbClr val="FFFF00"/>
                </a:highlight>
                <a:latin typeface="Candara" panose="020E0502030303020204" pitchFamily="34" charset="0"/>
              </a:rPr>
              <a:t>10-17 Mart 2026</a:t>
            </a:r>
          </a:p>
          <a:p>
            <a:pPr algn="ctr">
              <a:lnSpc>
                <a:spcPct val="100000"/>
              </a:lnSpc>
              <a:spcBef>
                <a:spcPts val="0"/>
              </a:spcBef>
            </a:pPr>
            <a:r>
              <a:rPr lang="tr-TR" sz="3600" b="1" spc="0" dirty="0">
                <a:solidFill>
                  <a:schemeClr val="tx1"/>
                </a:solidFill>
                <a:latin typeface="Candara" panose="020E0502030303020204" pitchFamily="34" charset="0"/>
                <a:ea typeface="+mn-ea"/>
                <a:cs typeface="+mn-cs"/>
              </a:rPr>
              <a:t>Üst Yönetim İnceleme Tarihi: </a:t>
            </a:r>
            <a:r>
              <a:rPr lang="tr-TR" sz="3600" b="1" spc="0" dirty="0">
                <a:solidFill>
                  <a:schemeClr val="tx1"/>
                </a:solidFill>
                <a:highlight>
                  <a:srgbClr val="FFFF00"/>
                </a:highlight>
                <a:latin typeface="Candara" panose="020E0502030303020204" pitchFamily="34" charset="0"/>
                <a:ea typeface="+mn-ea"/>
                <a:cs typeface="+mn-cs"/>
              </a:rPr>
              <a:t>23-27 Mart 2006</a:t>
            </a:r>
          </a:p>
          <a:p>
            <a:pPr algn="ctr">
              <a:lnSpc>
                <a:spcPct val="100000"/>
              </a:lnSpc>
              <a:spcBef>
                <a:spcPts val="0"/>
              </a:spcBef>
            </a:pPr>
            <a:r>
              <a:rPr lang="tr-TR" sz="3600" b="1" spc="0" dirty="0">
                <a:solidFill>
                  <a:schemeClr val="tx1"/>
                </a:solidFill>
                <a:latin typeface="Candara" panose="020E0502030303020204" pitchFamily="34" charset="0"/>
                <a:ea typeface="+mn-ea"/>
                <a:cs typeface="+mn-cs"/>
              </a:rPr>
              <a:t>Sisteme Giriş İçin Son Tarih: </a:t>
            </a:r>
            <a:r>
              <a:rPr lang="tr-TR" sz="3600" b="1" spc="0" dirty="0">
                <a:solidFill>
                  <a:schemeClr val="tx1"/>
                </a:solidFill>
                <a:highlight>
                  <a:srgbClr val="FFFF00"/>
                </a:highlight>
                <a:latin typeface="Candara" panose="020E0502030303020204" pitchFamily="34" charset="0"/>
                <a:ea typeface="+mn-ea"/>
                <a:cs typeface="+mn-cs"/>
              </a:rPr>
              <a:t>31 Mart 2026</a:t>
            </a:r>
            <a:endParaRPr lang="tr-TR" sz="3200" b="1" spc="0" dirty="0">
              <a:solidFill>
                <a:schemeClr val="tx1"/>
              </a:solidFill>
              <a:highlight>
                <a:srgbClr val="FFFF00"/>
              </a:highlight>
              <a:latin typeface="Candara" panose="020E0502030303020204" pitchFamily="34" charset="0"/>
              <a:ea typeface="+mn-ea"/>
              <a:cs typeface="+mn-cs"/>
            </a:endParaRPr>
          </a:p>
        </p:txBody>
      </p:sp>
    </p:spTree>
    <p:extLst>
      <p:ext uri="{BB962C8B-B14F-4D97-AF65-F5344CB8AC3E}">
        <p14:creationId xmlns:p14="http://schemas.microsoft.com/office/powerpoint/2010/main" val="3982423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Değerlendirme Anketi</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683" y="206036"/>
            <a:ext cx="2227163" cy="153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5530788" y="2372817"/>
            <a:ext cx="6096000" cy="1338828"/>
          </a:xfrm>
          <a:prstGeom prst="rect">
            <a:avLst/>
          </a:prstGeom>
        </p:spPr>
        <p:txBody>
          <a:bodyPr>
            <a:spAutoFit/>
          </a:bodyPr>
          <a:lstStyle/>
          <a:p>
            <a:pPr algn="ctr">
              <a:lnSpc>
                <a:spcPct val="150000"/>
              </a:lnSpc>
              <a:spcAft>
                <a:spcPts val="800"/>
              </a:spcAft>
            </a:pPr>
            <a:r>
              <a:rPr lang="tr-TR"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ERÜ KURUM İÇ DEĞERLENDİRME RAPORU (KİDR) HAZIRLAMA EĞİTİM VE BİLGİLENDİRME TOPLANTISI DEĞERLENDİRME ANKETİNİ DOLDURMAYI UNUTMAYINIZ!</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Dikdörtgen 12"/>
          <p:cNvSpPr/>
          <p:nvPr/>
        </p:nvSpPr>
        <p:spPr>
          <a:xfrm>
            <a:off x="5631401" y="4347100"/>
            <a:ext cx="6326819" cy="685059"/>
          </a:xfrm>
          <a:prstGeom prst="rect">
            <a:avLst/>
          </a:prstGeom>
        </p:spPr>
        <p:txBody>
          <a:bodyPr wrap="square">
            <a:spAutoFit/>
          </a:bodyPr>
          <a:lstStyle/>
          <a:p>
            <a:pPr algn="ctr">
              <a:lnSpc>
                <a:spcPct val="107000"/>
              </a:lnSpc>
              <a:spcAft>
                <a:spcPts val="800"/>
              </a:spcAft>
            </a:pPr>
            <a:r>
              <a:rPr lang="tr-TR" u="sng"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https</a:t>
            </a:r>
            <a:r>
              <a:rPr lang="tr-TR"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tr-TR" u="sng"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anket.erciyes.edu.tr</a:t>
            </a:r>
            <a:r>
              <a:rPr lang="tr-TR"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tr-TR" u="sng"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index.php?r</a:t>
            </a:r>
            <a:r>
              <a:rPr lang="tr-TR"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tr-TR" u="sng"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survey</a:t>
            </a:r>
            <a:r>
              <a:rPr lang="tr-TR"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tr-TR" u="sng" dirty="0" err="1">
                <a:solidFill>
                  <a:srgbClr val="00B050"/>
                </a:solidFill>
                <a:latin typeface="Calibri" panose="020F0502020204030204" pitchFamily="34" charset="0"/>
                <a:ea typeface="Calibri" panose="020F0502020204030204" pitchFamily="34" charset="0"/>
                <a:cs typeface="Times New Roman" panose="02020603050405020304" pitchFamily="18" charset="0"/>
              </a:rPr>
              <a:t>index&amp;sid</a:t>
            </a:r>
            <a:r>
              <a:rPr lang="tr-TR"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=764545&amp;lang=tr</a:t>
            </a:r>
            <a:endParaRPr lang="tr-TR"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Resim 5" descr="kalıp, desen, düzen, dikiş, kumaş, doku, monokrom, tek renkli içeren bir resim&#10;&#10;Yapay zeka tarafından oluşturulmuş içerik yanlış olabilir.">
            <a:extLst>
              <a:ext uri="{FF2B5EF4-FFF2-40B4-BE49-F238E27FC236}">
                <a16:creationId xmlns:a16="http://schemas.microsoft.com/office/drawing/2014/main" id="{94C399D8-2E4E-AC7F-C2AC-1BBA14A80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640" y="2177969"/>
            <a:ext cx="3588151" cy="3588151"/>
          </a:xfrm>
          <a:prstGeom prst="rect">
            <a:avLst/>
          </a:prstGeom>
        </p:spPr>
      </p:pic>
    </p:spTree>
    <p:extLst>
      <p:ext uri="{BB962C8B-B14F-4D97-AF65-F5344CB8AC3E}">
        <p14:creationId xmlns:p14="http://schemas.microsoft.com/office/powerpoint/2010/main" val="420105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58188"/>
            <a:ext cx="12191999" cy="6866522"/>
          </a:xfrm>
          <a:prstGeom prst="rect">
            <a:avLst/>
          </a:prstGeom>
        </p:spPr>
      </p:pic>
      <p:sp>
        <p:nvSpPr>
          <p:cNvPr id="3" name="Altbilgi Yer Tutucusu 2"/>
          <p:cNvSpPr>
            <a:spLocks noGrp="1"/>
          </p:cNvSpPr>
          <p:nvPr>
            <p:ph type="ftr" sz="quarter" idx="11"/>
          </p:nvPr>
        </p:nvSpPr>
        <p:spPr>
          <a:xfrm>
            <a:off x="914401" y="5883277"/>
            <a:ext cx="970766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2800" dirty="0">
                <a:solidFill>
                  <a:schemeClr val="bg1"/>
                </a:solidFill>
                <a:latin typeface="Tw Cen MT"/>
              </a:rPr>
              <a:t>KOLAYLIKLAR DİLERİZ…</a:t>
            </a:r>
            <a:endParaRPr kumimoji="0" lang="en-US" sz="2800" b="0" i="0" u="none" strike="noStrike" kern="1200" cap="none" spc="0" normalizeH="0" baseline="0" noProof="0" dirty="0">
              <a:ln>
                <a:noFill/>
              </a:ln>
              <a:solidFill>
                <a:schemeClr val="bg1"/>
              </a:solidFill>
              <a:effectLst/>
              <a:uLnTx/>
              <a:uFillTx/>
              <a:latin typeface="Tw Cen MT"/>
            </a:endParaRPr>
          </a:p>
        </p:txBody>
      </p:sp>
    </p:spTree>
    <p:extLst>
      <p:ext uri="{BB962C8B-B14F-4D97-AF65-F5344CB8AC3E}">
        <p14:creationId xmlns:p14="http://schemas.microsoft.com/office/powerpoint/2010/main" val="426582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endParaRPr lang="tr-TR"/>
          </a:p>
        </p:txBody>
      </p:sp>
      <p:pic>
        <p:nvPicPr>
          <p:cNvPr id="3" name="Resim 2" descr="metin, ekran görüntüsü içeren bir resim&#10;&#10;Yapay zeka tarafından oluşturulmuş içerik yanlış olabilir.">
            <a:extLst>
              <a:ext uri="{FF2B5EF4-FFF2-40B4-BE49-F238E27FC236}">
                <a16:creationId xmlns:a16="http://schemas.microsoft.com/office/drawing/2014/main" id="{3DBD0F23-59FE-BD33-6DFE-5FB0E1830BEB}"/>
              </a:ext>
            </a:extLst>
          </p:cNvPr>
          <p:cNvPicPr>
            <a:picLocks noChangeAspect="1"/>
          </p:cNvPicPr>
          <p:nvPr/>
        </p:nvPicPr>
        <p:blipFill>
          <a:blip r:embed="rId3">
            <a:extLst>
              <a:ext uri="{28A0092B-C50C-407E-A947-70E740481C1C}">
                <a14:useLocalDpi xmlns:a14="http://schemas.microsoft.com/office/drawing/2010/main" val="0"/>
              </a:ext>
            </a:extLst>
          </a:blip>
          <a:srcRect t="5403" b="2225"/>
          <a:stretch>
            <a:fillRect/>
          </a:stretch>
        </p:blipFill>
        <p:spPr>
          <a:xfrm>
            <a:off x="0" y="211182"/>
            <a:ext cx="12192000" cy="5907396"/>
          </a:xfrm>
          <a:prstGeom prst="rect">
            <a:avLst/>
          </a:prstGeom>
        </p:spPr>
      </p:pic>
      <p:sp>
        <p:nvSpPr>
          <p:cNvPr id="4" name="Altbilgi Yer Tutucusu 3">
            <a:extLst>
              <a:ext uri="{FF2B5EF4-FFF2-40B4-BE49-F238E27FC236}">
                <a16:creationId xmlns:a16="http://schemas.microsoft.com/office/drawing/2014/main" id="{7F18C7E1-F8FC-632F-62C7-F305C52E5927}"/>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spTree>
    <p:extLst>
      <p:ext uri="{BB962C8B-B14F-4D97-AF65-F5344CB8AC3E}">
        <p14:creationId xmlns:p14="http://schemas.microsoft.com/office/powerpoint/2010/main" val="179584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2423" y="1039844"/>
            <a:ext cx="8458200" cy="697516"/>
          </a:xfrm>
        </p:spPr>
        <p:txBody>
          <a:bodyPr>
            <a:normAutofit/>
          </a:bodyPr>
          <a:lstStyle/>
          <a:p>
            <a:pPr algn="ctr"/>
            <a:r>
              <a:rPr lang="tr-TR" sz="4000" b="1" spc="0" dirty="0">
                <a:solidFill>
                  <a:srgbClr val="FFC000"/>
                </a:solidFill>
                <a:latin typeface="Calibri" panose="020F0502020204030204" pitchFamily="34" charset="0"/>
              </a:rPr>
              <a:t>KİDR hazırlamaya başlamadan önce; </a:t>
            </a:r>
            <a:endParaRPr lang="tr-TR" dirty="0">
              <a:solidFill>
                <a:srgbClr val="FFC000"/>
              </a:solidFill>
            </a:endParaRPr>
          </a:p>
        </p:txBody>
      </p:sp>
      <p:sp>
        <p:nvSpPr>
          <p:cNvPr id="3" name="İçerik Yer Tutucusu 2"/>
          <p:cNvSpPr>
            <a:spLocks noGrp="1"/>
          </p:cNvSpPr>
          <p:nvPr>
            <p:ph idx="1"/>
          </p:nvPr>
        </p:nvSpPr>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graphicFrame>
        <p:nvGraphicFramePr>
          <p:cNvPr id="9" name="Diyagram 8"/>
          <p:cNvGraphicFramePr/>
          <p:nvPr>
            <p:extLst>
              <p:ext uri="{D42A27DB-BD31-4B8C-83A1-F6EECF244321}">
                <p14:modId xmlns:p14="http://schemas.microsoft.com/office/powerpoint/2010/main" val="3965108598"/>
              </p:ext>
            </p:extLst>
          </p:nvPr>
        </p:nvGraphicFramePr>
        <p:xfrm>
          <a:off x="694592" y="1845734"/>
          <a:ext cx="11315700" cy="429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p:cNvPicPr>
            <a:picLocks noChangeAspect="1"/>
          </p:cNvPicPr>
          <p:nvPr/>
        </p:nvPicPr>
        <p:blipFill>
          <a:blip r:embed="rId7"/>
          <a:stretch>
            <a:fillRect/>
          </a:stretch>
        </p:blipFill>
        <p:spPr>
          <a:xfrm>
            <a:off x="172331" y="158959"/>
            <a:ext cx="1505527" cy="990246"/>
          </a:xfrm>
          <a:prstGeom prst="rect">
            <a:avLst/>
          </a:prstGeom>
        </p:spPr>
      </p:pic>
      <p:sp>
        <p:nvSpPr>
          <p:cNvPr id="12"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6890" y="177729"/>
            <a:ext cx="971476" cy="971476"/>
          </a:xfrm>
          <a:prstGeom prst="rect">
            <a:avLst/>
          </a:prstGeom>
        </p:spPr>
      </p:pic>
    </p:spTree>
    <p:extLst>
      <p:ext uri="{BB962C8B-B14F-4D97-AF65-F5344CB8AC3E}">
        <p14:creationId xmlns:p14="http://schemas.microsoft.com/office/powerpoint/2010/main" val="425446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416298610"/>
              </p:ext>
            </p:extLst>
          </p:nvPr>
        </p:nvGraphicFramePr>
        <p:xfrm>
          <a:off x="741147" y="1004069"/>
          <a:ext cx="10520412" cy="5139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ikdörtgen 6"/>
          <p:cNvSpPr/>
          <p:nvPr/>
        </p:nvSpPr>
        <p:spPr>
          <a:xfrm>
            <a:off x="2010168" y="360229"/>
            <a:ext cx="6853188" cy="369332"/>
          </a:xfrm>
          <a:prstGeom prst="rect">
            <a:avLst/>
          </a:prstGeom>
          <a:solidFill>
            <a:schemeClr val="accent1">
              <a:alpha val="17000"/>
            </a:schemeClr>
          </a:solidFill>
        </p:spPr>
        <p:txBody>
          <a:bodyPr wrap="square">
            <a:spAutoFit/>
          </a:bodyPr>
          <a:lstStyle/>
          <a:p>
            <a:pPr marL="285750" indent="-285750">
              <a:buFont typeface="Arial" panose="020B0604020202020204" pitchFamily="34" charset="0"/>
              <a:buChar char="•"/>
            </a:pPr>
            <a:r>
              <a:rPr lang="tr-TR" dirty="0">
                <a:solidFill>
                  <a:srgbClr val="2E5395"/>
                </a:solidFill>
                <a:latin typeface="CamberW04-Regular"/>
              </a:rPr>
              <a:t>EK.1 KURUM İÇ DEĞERLENDİRME RAPORU ŞABLONU </a:t>
            </a:r>
            <a:endParaRPr lang="tr-TR" dirty="0"/>
          </a:p>
        </p:txBody>
      </p:sp>
      <p:pic>
        <p:nvPicPr>
          <p:cNvPr id="9" name="Resim 8"/>
          <p:cNvPicPr>
            <a:picLocks noChangeAspect="1"/>
          </p:cNvPicPr>
          <p:nvPr/>
        </p:nvPicPr>
        <p:blipFill>
          <a:blip r:embed="rId8"/>
          <a:stretch>
            <a:fillRect/>
          </a:stretch>
        </p:blipFill>
        <p:spPr>
          <a:xfrm>
            <a:off x="172331" y="158959"/>
            <a:ext cx="1505527" cy="990246"/>
          </a:xfrm>
          <a:prstGeom prst="rect">
            <a:avLst/>
          </a:prstGeom>
        </p:spPr>
      </p:pic>
      <p:sp>
        <p:nvSpPr>
          <p:cNvPr id="11" name="Altbilgi Yer Tutucusu 3">
            <a:extLst>
              <a:ext uri="{FF2B5EF4-FFF2-40B4-BE49-F238E27FC236}">
                <a16:creationId xmlns:a16="http://schemas.microsoft.com/office/drawing/2014/main" id="{3E88F7D7-EE0D-34E3-5DC7-E3D528581D5F}"/>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12" name="Resim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26890" y="177729"/>
            <a:ext cx="971476" cy="971476"/>
          </a:xfrm>
          <a:prstGeom prst="rect">
            <a:avLst/>
          </a:prstGeom>
        </p:spPr>
      </p:pic>
      <p:sp>
        <p:nvSpPr>
          <p:cNvPr id="2" name="Metin kutusu 1">
            <a:extLst>
              <a:ext uri="{FF2B5EF4-FFF2-40B4-BE49-F238E27FC236}">
                <a16:creationId xmlns:a16="http://schemas.microsoft.com/office/drawing/2014/main" id="{87F03949-4E26-1D83-9789-326072BBE995}"/>
              </a:ext>
            </a:extLst>
          </p:cNvPr>
          <p:cNvSpPr txBox="1"/>
          <p:nvPr/>
        </p:nvSpPr>
        <p:spPr>
          <a:xfrm>
            <a:off x="8633035" y="2878923"/>
            <a:ext cx="2817818" cy="2200602"/>
          </a:xfrm>
          <a:prstGeom prst="rect">
            <a:avLst/>
          </a:prstGeom>
          <a:noFill/>
        </p:spPr>
        <p:txBody>
          <a:bodyPr wrap="square" rtlCol="0">
            <a:spAutoFit/>
          </a:bodyPr>
          <a:lstStyle/>
          <a:p>
            <a:pPr lvl="0" eaLnBrk="0" fontAlgn="base" hangingPunct="0">
              <a:spcBef>
                <a:spcPts val="575"/>
              </a:spcBef>
              <a:spcAft>
                <a:spcPct val="0"/>
              </a:spcAft>
              <a:buClr>
                <a:srgbClr val="D34817"/>
              </a:buClr>
              <a:buSzPct val="85000"/>
            </a:pPr>
            <a:r>
              <a:rPr lang="tr-TR" sz="1600" dirty="0"/>
              <a:t>A. Liderlik, Yönetişim ve Kalite, </a:t>
            </a:r>
          </a:p>
          <a:p>
            <a:pPr lvl="0" eaLnBrk="0" fontAlgn="base" hangingPunct="0">
              <a:spcBef>
                <a:spcPts val="575"/>
              </a:spcBef>
              <a:spcAft>
                <a:spcPct val="0"/>
              </a:spcAft>
              <a:buClr>
                <a:srgbClr val="D34817"/>
              </a:buClr>
              <a:buSzPct val="85000"/>
            </a:pPr>
            <a:r>
              <a:rPr lang="tr-TR" sz="1600" dirty="0"/>
              <a:t>B. Eğitim ve Öğretim, </a:t>
            </a:r>
          </a:p>
          <a:p>
            <a:pPr lvl="0" eaLnBrk="0" fontAlgn="base" hangingPunct="0">
              <a:spcBef>
                <a:spcPts val="575"/>
              </a:spcBef>
              <a:spcAft>
                <a:spcPct val="0"/>
              </a:spcAft>
              <a:buClr>
                <a:srgbClr val="D34817"/>
              </a:buClr>
              <a:buSzPct val="85000"/>
            </a:pPr>
            <a:r>
              <a:rPr lang="tr-TR" sz="1600" dirty="0"/>
              <a:t>C. Araştırma ve Geliştirme</a:t>
            </a:r>
          </a:p>
          <a:p>
            <a:pPr lvl="0" eaLnBrk="0" fontAlgn="base" hangingPunct="0">
              <a:spcBef>
                <a:spcPts val="575"/>
              </a:spcBef>
              <a:spcAft>
                <a:spcPct val="0"/>
              </a:spcAft>
              <a:buClr>
                <a:srgbClr val="D34817"/>
              </a:buClr>
              <a:buSzPct val="85000"/>
            </a:pPr>
            <a:r>
              <a:rPr lang="tr-TR" sz="1600" dirty="0"/>
              <a:t>D. Toplumsal Katkı başlıkları altında</a:t>
            </a:r>
          </a:p>
          <a:p>
            <a:pPr lvl="0" eaLnBrk="0" fontAlgn="base" hangingPunct="0">
              <a:spcBef>
                <a:spcPts val="1200"/>
              </a:spcBef>
              <a:spcAft>
                <a:spcPct val="0"/>
              </a:spcAft>
              <a:buClr>
                <a:srgbClr val="D34817"/>
              </a:buClr>
              <a:buSzPct val="85000"/>
            </a:pPr>
            <a:r>
              <a:rPr lang="tr-TR" sz="1600" dirty="0"/>
              <a:t>toplam </a:t>
            </a:r>
            <a:r>
              <a:rPr lang="tr-TR" sz="1600" u="sng" dirty="0"/>
              <a:t>14 ölçüt </a:t>
            </a:r>
            <a:r>
              <a:rPr lang="tr-TR" sz="1600" dirty="0"/>
              <a:t>ve </a:t>
            </a:r>
            <a:r>
              <a:rPr lang="tr-TR" sz="1600" u="sng" dirty="0"/>
              <a:t>46 alt ölçüt </a:t>
            </a:r>
            <a:r>
              <a:rPr lang="tr-TR" sz="1600" dirty="0"/>
              <a:t>bulunmaktadır</a:t>
            </a:r>
            <a:endParaRPr lang="tr-TR" sz="1600" dirty="0">
              <a:solidFill>
                <a:prstClr val="black"/>
              </a:solidFill>
              <a:latin typeface="Calibri" pitchFamily="34" charset="0"/>
            </a:endParaRPr>
          </a:p>
        </p:txBody>
      </p:sp>
    </p:spTree>
    <p:extLst>
      <p:ext uri="{BB962C8B-B14F-4D97-AF65-F5344CB8AC3E}">
        <p14:creationId xmlns:p14="http://schemas.microsoft.com/office/powerpoint/2010/main" val="141993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p:txBody>
          <a:bodyPr/>
          <a:lstStyle/>
          <a:p>
            <a:endParaRPr lang="tr-TR"/>
          </a:p>
        </p:txBody>
      </p:sp>
      <p:pic>
        <p:nvPicPr>
          <p:cNvPr id="4" name="Resim 3" descr="metin, ekran görüntüsü, web sitesi, yazı tipi içeren bir resim&#10;&#10;Yapay zeka tarafından oluşturulmuş içerik yanlış olabilir.">
            <a:extLst>
              <a:ext uri="{FF2B5EF4-FFF2-40B4-BE49-F238E27FC236}">
                <a16:creationId xmlns:a16="http://schemas.microsoft.com/office/drawing/2014/main" id="{3A09716D-7729-F3B9-1E6C-0CF9419F6920}"/>
              </a:ext>
            </a:extLst>
          </p:cNvPr>
          <p:cNvPicPr>
            <a:picLocks noChangeAspect="1"/>
          </p:cNvPicPr>
          <p:nvPr/>
        </p:nvPicPr>
        <p:blipFill>
          <a:blip r:embed="rId2">
            <a:extLst>
              <a:ext uri="{28A0092B-C50C-407E-A947-70E740481C1C}">
                <a14:useLocalDpi xmlns:a14="http://schemas.microsoft.com/office/drawing/2010/main" val="0"/>
              </a:ext>
            </a:extLst>
          </a:blip>
          <a:srcRect t="4495" r="1517" b="2465"/>
          <a:stretch>
            <a:fillRect/>
          </a:stretch>
        </p:blipFill>
        <p:spPr>
          <a:xfrm>
            <a:off x="435861" y="33090"/>
            <a:ext cx="11381238" cy="6179451"/>
          </a:xfrm>
          <a:prstGeom prst="rect">
            <a:avLst/>
          </a:prstGeom>
        </p:spPr>
      </p:pic>
      <p:sp>
        <p:nvSpPr>
          <p:cNvPr id="7" name="Altbilgi Yer Tutucusu 3">
            <a:extLst>
              <a:ext uri="{FF2B5EF4-FFF2-40B4-BE49-F238E27FC236}">
                <a16:creationId xmlns:a16="http://schemas.microsoft.com/office/drawing/2014/main" id="{23CED246-C9D6-8AEE-5537-A0AA1E66D781}"/>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sp>
        <p:nvSpPr>
          <p:cNvPr id="9" name="Metin kutusu 8">
            <a:extLst>
              <a:ext uri="{FF2B5EF4-FFF2-40B4-BE49-F238E27FC236}">
                <a16:creationId xmlns:a16="http://schemas.microsoft.com/office/drawing/2014/main" id="{DC78076E-8C8E-8461-5271-5B0F7E55CEC4}"/>
              </a:ext>
            </a:extLst>
          </p:cNvPr>
          <p:cNvSpPr txBox="1"/>
          <p:nvPr/>
        </p:nvSpPr>
        <p:spPr>
          <a:xfrm>
            <a:off x="9533608" y="5258434"/>
            <a:ext cx="2453180" cy="954107"/>
          </a:xfrm>
          <a:prstGeom prst="rect">
            <a:avLst/>
          </a:prstGeom>
          <a:noFill/>
        </p:spPr>
        <p:txBody>
          <a:bodyPr wrap="square" rtlCol="0">
            <a:spAutoFit/>
          </a:bodyPr>
          <a:lstStyle/>
          <a:p>
            <a:pPr algn="ctr"/>
            <a:r>
              <a:rPr lang="tr-TR" sz="1400" dirty="0">
                <a:highlight>
                  <a:srgbClr val="00FFFF"/>
                </a:highlight>
                <a:latin typeface="Aptos" panose="020B0004020202020204" pitchFamily="34" charset="0"/>
              </a:rPr>
              <a:t>Ek olarak farklı birimler/ kurumlar tarafından örnek alındığının ispat edilmesi gerekmektedir.</a:t>
            </a:r>
          </a:p>
        </p:txBody>
      </p:sp>
    </p:spTree>
    <p:extLst>
      <p:ext uri="{BB962C8B-B14F-4D97-AF65-F5344CB8AC3E}">
        <p14:creationId xmlns:p14="http://schemas.microsoft.com/office/powerpoint/2010/main" val="16129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E108B-0AF9-336E-ACF3-4277C261F611}"/>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1450018-A6FB-81DF-23AD-AF4131BE94E1}"/>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16AF3570-ED63-067D-7AD2-D4B50034A0A6}"/>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6" name="Resim 5" descr="metin, ekran görüntüsü içeren bir resim&#10;&#10;Yapay zeka tarafından oluşturulmuş içerik yanlış olabilir.">
            <a:extLst>
              <a:ext uri="{FF2B5EF4-FFF2-40B4-BE49-F238E27FC236}">
                <a16:creationId xmlns:a16="http://schemas.microsoft.com/office/drawing/2014/main" id="{814A5A9F-C008-974A-616D-3D138AEB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00" y="33090"/>
            <a:ext cx="10920999" cy="6149996"/>
          </a:xfrm>
          <a:prstGeom prst="rect">
            <a:avLst/>
          </a:prstGeom>
        </p:spPr>
      </p:pic>
    </p:spTree>
    <p:extLst>
      <p:ext uri="{BB962C8B-B14F-4D97-AF65-F5344CB8AC3E}">
        <p14:creationId xmlns:p14="http://schemas.microsoft.com/office/powerpoint/2010/main" val="3733828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0021-019A-30ED-BB1D-D32ABD91AA53}"/>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31C8CB-7CC4-D388-29A8-4257793E1EFB}"/>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EF6B30E8-7F1C-430B-CBB4-54CF62C04538}"/>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web sayfası, web sitesi içeren bir resim&#10;&#10;Yapay zeka tarafından oluşturulmuş içerik yanlış olabilir.">
            <a:extLst>
              <a:ext uri="{FF2B5EF4-FFF2-40B4-BE49-F238E27FC236}">
                <a16:creationId xmlns:a16="http://schemas.microsoft.com/office/drawing/2014/main" id="{F2FD9122-9B20-4BF1-BC6F-EEDA3A1F9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64" y="33090"/>
            <a:ext cx="10961292" cy="6222567"/>
          </a:xfrm>
          <a:prstGeom prst="rect">
            <a:avLst/>
          </a:prstGeom>
        </p:spPr>
      </p:pic>
    </p:spTree>
    <p:extLst>
      <p:ext uri="{BB962C8B-B14F-4D97-AF65-F5344CB8AC3E}">
        <p14:creationId xmlns:p14="http://schemas.microsoft.com/office/powerpoint/2010/main" val="980312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C5A00-42E0-B163-6830-9E38D056A5D8}"/>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BADFF0-B31E-EEFD-A560-D99945AED264}"/>
              </a:ext>
            </a:extLst>
          </p:cNvPr>
          <p:cNvSpPr>
            <a:spLocks noGrp="1"/>
          </p:cNvSpPr>
          <p:nvPr>
            <p:ph idx="1"/>
          </p:nvPr>
        </p:nvSpPr>
        <p:spPr>
          <a:xfrm>
            <a:off x="1173707" y="3043450"/>
            <a:ext cx="5745708" cy="2460331"/>
          </a:xfrm>
        </p:spPr>
        <p:txBody>
          <a:bodyPr/>
          <a:lstStyle/>
          <a:p>
            <a:r>
              <a:rPr lang="tr-TR" sz="2400" b="1" dirty="0">
                <a:solidFill>
                  <a:prstClr val="white"/>
                </a:solidFill>
                <a:latin typeface="Calibri" panose="020F0502020204030204" pitchFamily="34" charset="0"/>
                <a:ea typeface="+mj-ea"/>
                <a:cs typeface="+mj-cs"/>
              </a:rPr>
              <a:t>Yöntem</a:t>
            </a:r>
            <a:endParaRPr lang="tr-TR" sz="2400" dirty="0"/>
          </a:p>
        </p:txBody>
      </p:sp>
      <p:sp>
        <p:nvSpPr>
          <p:cNvPr id="12" name="Altbilgi Yer Tutucusu 3">
            <a:extLst>
              <a:ext uri="{FF2B5EF4-FFF2-40B4-BE49-F238E27FC236}">
                <a16:creationId xmlns:a16="http://schemas.microsoft.com/office/drawing/2014/main" id="{A7C49229-BF91-FB78-6FF9-98FDC6EF744D}"/>
              </a:ext>
            </a:extLst>
          </p:cNvPr>
          <p:cNvSpPr>
            <a:spLocks noGrp="1"/>
          </p:cNvSpPr>
          <p:nvPr>
            <p:ph type="ftr" sz="quarter" idx="11"/>
          </p:nvPr>
        </p:nvSpPr>
        <p:spPr>
          <a:xfrm>
            <a:off x="117695" y="6459785"/>
            <a:ext cx="11869093" cy="365125"/>
          </a:xfrm>
        </p:spPr>
        <p:txBody>
          <a:bodyPr/>
          <a:lstStyle/>
          <a:p>
            <a:pPr lvl="0" algn="just" defTabSz="457200">
              <a:defRPr/>
            </a:pPr>
            <a:r>
              <a:rPr lang="tr-TR" sz="1200" cap="none" dirty="0">
                <a:solidFill>
                  <a:schemeClr val="bg1"/>
                </a:solidFill>
                <a:latin typeface="Tw Cen MT"/>
              </a:rPr>
              <a:t>ERÜ KALİTE VE STRATEJİ GELİŞTİRME KOORDİNATÖRLÜĞÜ (KASGEK)											</a:t>
            </a:r>
            <a:r>
              <a:rPr lang="tr-TR" sz="1400" cap="none" dirty="0">
                <a:solidFill>
                  <a:schemeClr val="bg1"/>
                </a:solidFill>
                <a:latin typeface="Tw Cen MT"/>
              </a:rPr>
              <a:t>        https://kalite.erciyes.edu.tr/</a:t>
            </a:r>
            <a:endParaRPr lang="en-US" sz="1400" cap="none" dirty="0">
              <a:solidFill>
                <a:schemeClr val="bg1"/>
              </a:solidFill>
              <a:latin typeface="Tw Cen MT"/>
            </a:endParaRPr>
          </a:p>
        </p:txBody>
      </p:sp>
      <p:pic>
        <p:nvPicPr>
          <p:cNvPr id="4" name="Resim 3" descr="metin, ekran görüntüsü, meneviş mavisi, Majorelle Blue içeren bir resim&#10;&#10;Yapay zeka tarafından oluşturulmuş içerik yanlış olabilir.">
            <a:extLst>
              <a:ext uri="{FF2B5EF4-FFF2-40B4-BE49-F238E27FC236}">
                <a16:creationId xmlns:a16="http://schemas.microsoft.com/office/drawing/2014/main" id="{1E9DC89E-E0E0-199E-E232-1615DB8BF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41431"/>
          </a:xfrm>
          <a:prstGeom prst="rect">
            <a:avLst/>
          </a:prstGeom>
        </p:spPr>
      </p:pic>
    </p:spTree>
    <p:extLst>
      <p:ext uri="{BB962C8B-B14F-4D97-AF65-F5344CB8AC3E}">
        <p14:creationId xmlns:p14="http://schemas.microsoft.com/office/powerpoint/2010/main" val="1705605851"/>
      </p:ext>
    </p:extLst>
  </p:cSld>
  <p:clrMapOvr>
    <a:masterClrMapping/>
  </p:clrMapOvr>
</p:sld>
</file>

<file path=ppt/theme/theme1.xml><?xml version="1.0" encoding="utf-8"?>
<a:theme xmlns:a="http://schemas.openxmlformats.org/drawingml/2006/main" name="1_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2239</TotalTime>
  <Words>1608</Words>
  <Application>Microsoft Macintosh PowerPoint</Application>
  <PresentationFormat>Geniş ekran</PresentationFormat>
  <Paragraphs>130</Paragraphs>
  <Slides>29</Slides>
  <Notes>3</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29</vt:i4>
      </vt:variant>
    </vt:vector>
  </HeadingPairs>
  <TitlesOfParts>
    <vt:vector size="40" baseType="lpstr">
      <vt:lpstr>Aptos</vt:lpstr>
      <vt:lpstr>Arial</vt:lpstr>
      <vt:lpstr>Calibri</vt:lpstr>
      <vt:lpstr>Calibri Light</vt:lpstr>
      <vt:lpstr>CamberW04-Regular</vt:lpstr>
      <vt:lpstr>Candara</vt:lpstr>
      <vt:lpstr>Noto Sans Symbols</vt:lpstr>
      <vt:lpstr>Tw Cen MT</vt:lpstr>
      <vt:lpstr>Wingdings</vt:lpstr>
      <vt:lpstr>1_Damla</vt:lpstr>
      <vt:lpstr>Geçmişe bakış</vt:lpstr>
      <vt:lpstr> </vt:lpstr>
      <vt:lpstr>Kurum İç Değerlendirme Raporu (KİDR)</vt:lpstr>
      <vt:lpstr>PowerPoint Sunusu</vt:lpstr>
      <vt:lpstr>KİDR hazırlamaya başlamadan önce;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ÖNEMLİ</vt:lpstr>
      <vt:lpstr>PowerPoint Sunusu</vt:lpstr>
      <vt:lpstr>PowerPoint Sunusu</vt:lpstr>
      <vt:lpstr>PowerPoint Sunusu</vt:lpstr>
      <vt:lpstr>Bir alt ölçütte 4 olgunluk düzeyine karar verebilmek için;</vt:lpstr>
      <vt:lpstr>Bir alt ölçütte 5 olgunluk düzeyine karar verebilmek için yukarıda yer alan hususların yanı sıra; </vt:lpstr>
      <vt:lpstr>PowerPoint Sunusu</vt:lpstr>
      <vt:lpstr>PowerPoint Sunusu</vt:lpstr>
      <vt:lpstr>PowerPoint Sunusu</vt:lpstr>
      <vt:lpstr>KİDR Hazırlanırken</vt:lpstr>
      <vt:lpstr>PowerPoint Sunusu</vt:lpstr>
      <vt:lpstr>Değerlendirme Anketi</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Hewlett-Packard Company</dc:creator>
  <cp:lastModifiedBy>hale kozlu</cp:lastModifiedBy>
  <cp:revision>449</cp:revision>
  <dcterms:created xsi:type="dcterms:W3CDTF">2018-03-13T05:51:01Z</dcterms:created>
  <dcterms:modified xsi:type="dcterms:W3CDTF">2026-02-19T16:13:45Z</dcterms:modified>
</cp:coreProperties>
</file>